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9" r:id="rId3"/>
    <p:sldId id="258" r:id="rId4"/>
    <p:sldId id="262" r:id="rId5"/>
    <p:sldId id="357" r:id="rId6"/>
    <p:sldId id="359" r:id="rId7"/>
    <p:sldId id="286" r:id="rId8"/>
    <p:sldId id="369" r:id="rId9"/>
    <p:sldId id="330" r:id="rId10"/>
    <p:sldId id="331" r:id="rId11"/>
    <p:sldId id="372" r:id="rId12"/>
    <p:sldId id="373" r:id="rId13"/>
    <p:sldId id="261" r:id="rId14"/>
    <p:sldId id="365" r:id="rId15"/>
    <p:sldId id="367" r:id="rId16"/>
    <p:sldId id="366" r:id="rId17"/>
    <p:sldId id="368" r:id="rId18"/>
    <p:sldId id="360" r:id="rId19"/>
    <p:sldId id="375" r:id="rId20"/>
    <p:sldId id="374" r:id="rId21"/>
    <p:sldId id="362" r:id="rId22"/>
    <p:sldId id="363" r:id="rId23"/>
    <p:sldId id="376" r:id="rId24"/>
    <p:sldId id="364" r:id="rId25"/>
    <p:sldId id="377" r:id="rId26"/>
    <p:sldId id="380" r:id="rId27"/>
    <p:sldId id="361" r:id="rId28"/>
    <p:sldId id="379" r:id="rId29"/>
    <p:sldId id="378" r:id="rId3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7" autoAdjust="0"/>
    <p:restoredTop sz="94660"/>
  </p:normalViewPr>
  <p:slideViewPr>
    <p:cSldViewPr snapToGrid="0">
      <p:cViewPr varScale="1">
        <p:scale>
          <a:sx n="91" d="100"/>
          <a:sy n="91" d="100"/>
        </p:scale>
        <p:origin x="63" y="2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4B47D2-0529-4CD2-9FEB-A69A05E9BF78}" type="datetimeFigureOut">
              <a:rPr lang="it-IT" smtClean="0"/>
              <a:t>15/05/2024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3CC761-6EC5-4B39-A2D4-54927866EBC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3581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28CBD-6551-4514-9AB6-E3EBE9072947}" type="slidenum">
              <a:rPr lang="it-IT" smtClean="0"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56990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28CBD-6551-4514-9AB6-E3EBE9072947}" type="slidenum">
              <a:rPr lang="it-IT" smtClean="0"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94036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28CBD-6551-4514-9AB6-E3EBE9072947}" type="slidenum">
              <a:rPr lang="it-IT" smtClean="0"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36128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28CBD-6551-4514-9AB6-E3EBE9072947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5959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DB2BD5-0558-2E66-0270-7F1812C28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C60EC15-C36F-37BE-B12F-49B303B6BA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01F2C7A-BB40-43FE-EB84-62E14BCDF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1EA90-8561-4B49-805D-2A8E9B16BD5C}" type="datetimeFigureOut">
              <a:rPr lang="it-IT" smtClean="0"/>
              <a:t>15/05/2024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9845615-0129-95D2-E060-E88C4927F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802630-7A62-9EE3-59CA-37A4268D6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37018-8D9B-4F54-8071-FA2510E356C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6192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7F9886-1038-441C-F4F5-61FF0DAFE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B110CE3-A7C3-522C-0DF4-D64432591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94A0AF-D782-6067-A37C-BAAFED70F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1EA90-8561-4B49-805D-2A8E9B16BD5C}" type="datetimeFigureOut">
              <a:rPr lang="it-IT" smtClean="0"/>
              <a:t>15/05/2024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E151D38-4E4D-FD9E-EBDF-BB4DA9DAE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02ECA3F-3D9E-FE99-4BBE-CFB245F5F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37018-8D9B-4F54-8071-FA2510E356C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3629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B924EEA3-E43E-0D97-FAD9-845A7B42B0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B4FD84C-8AAF-AF79-4DAE-BC9A34DE6D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F3A16F9-C8F1-A669-4126-42361B2F6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1EA90-8561-4B49-805D-2A8E9B16BD5C}" type="datetimeFigureOut">
              <a:rPr lang="it-IT" smtClean="0"/>
              <a:t>15/05/2024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38FAFBF-8CF8-15B4-FD67-4423B7139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1E8F470-1902-F5E7-4174-71DC8A110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37018-8D9B-4F54-8071-FA2510E356C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1408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2299" y="334838"/>
            <a:ext cx="10945284" cy="64807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sz="2800">
                <a:solidFill>
                  <a:srgbClr val="164194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23392" y="1053505"/>
            <a:ext cx="5280587" cy="48996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0"/>
              </a:spcBef>
              <a:buClr>
                <a:srgbClr val="33ACE3"/>
              </a:buClr>
              <a:buFont typeface="Arial"/>
              <a:buNone/>
              <a:defRPr sz="2400" b="0" i="0">
                <a:solidFill>
                  <a:srgbClr val="164194"/>
                </a:solidFill>
              </a:defRPr>
            </a:lvl1pPr>
            <a:lvl2pPr marL="342900" indent="-342900">
              <a:lnSpc>
                <a:spcPct val="110000"/>
              </a:lnSpc>
              <a:spcBef>
                <a:spcPts val="0"/>
              </a:spcBef>
              <a:buClr>
                <a:srgbClr val="33ACE3"/>
              </a:buClr>
              <a:buFont typeface="Arial"/>
              <a:buChar char="•"/>
              <a:defRPr sz="2000" b="0" i="0" baseline="0">
                <a:solidFill>
                  <a:srgbClr val="164194"/>
                </a:solidFill>
              </a:defRPr>
            </a:lvl2pPr>
            <a:lvl3pPr marL="0" indent="0">
              <a:lnSpc>
                <a:spcPct val="110000"/>
              </a:lnSpc>
              <a:spcBef>
                <a:spcPts val="0"/>
              </a:spcBef>
              <a:buClr>
                <a:srgbClr val="33ACE3"/>
              </a:buClr>
              <a:buFont typeface="Arial"/>
              <a:buNone/>
              <a:defRPr sz="1600">
                <a:solidFill>
                  <a:srgbClr val="164194"/>
                </a:solidFill>
              </a:defRPr>
            </a:lvl3pPr>
            <a:lvl4pPr marL="0">
              <a:spcBef>
                <a:spcPts val="0"/>
              </a:spcBef>
              <a:defRPr/>
            </a:lvl4pPr>
            <a:lvl5pPr marL="0"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6286996" y="1053505"/>
            <a:ext cx="5280587" cy="48996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0"/>
              </a:spcBef>
              <a:buClr>
                <a:srgbClr val="33ACE3"/>
              </a:buClr>
              <a:buFont typeface="Arial"/>
              <a:buNone/>
              <a:defRPr sz="2400" b="0" i="0">
                <a:solidFill>
                  <a:srgbClr val="164194"/>
                </a:solidFill>
              </a:defRPr>
            </a:lvl1pPr>
            <a:lvl2pPr marL="342900" indent="-342900">
              <a:lnSpc>
                <a:spcPct val="110000"/>
              </a:lnSpc>
              <a:spcBef>
                <a:spcPts val="0"/>
              </a:spcBef>
              <a:buClr>
                <a:srgbClr val="33ACE3"/>
              </a:buClr>
              <a:buFont typeface="Arial"/>
              <a:buChar char="•"/>
              <a:defRPr sz="2000" b="0" i="0" baseline="0">
                <a:solidFill>
                  <a:srgbClr val="164194"/>
                </a:solidFill>
              </a:defRPr>
            </a:lvl2pPr>
            <a:lvl3pPr marL="0" indent="0">
              <a:lnSpc>
                <a:spcPct val="110000"/>
              </a:lnSpc>
              <a:spcBef>
                <a:spcPts val="0"/>
              </a:spcBef>
              <a:buClr>
                <a:srgbClr val="33ACE3"/>
              </a:buClr>
              <a:buFont typeface="Arial"/>
              <a:buNone/>
              <a:defRPr sz="1600">
                <a:solidFill>
                  <a:srgbClr val="164194"/>
                </a:solidFill>
              </a:defRPr>
            </a:lvl3pPr>
            <a:lvl4pPr marL="0">
              <a:spcBef>
                <a:spcPts val="0"/>
              </a:spcBef>
              <a:defRPr/>
            </a:lvl4pPr>
            <a:lvl5pPr marL="0"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3914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22D391-939A-2CD0-F915-A661CB136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75DCCF6-B7E5-B0B2-2F53-A00964C87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E917F73-596D-15E7-A3CC-5944B5486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1EA90-8561-4B49-805D-2A8E9B16BD5C}" type="datetimeFigureOut">
              <a:rPr lang="it-IT" smtClean="0"/>
              <a:t>15/05/2024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0415C6-84AD-9DA7-E40F-3C3E06CF3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250EB40-29DC-9380-3839-A73CD0123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37018-8D9B-4F54-8071-FA2510E356C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6929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3A4B2A-FD36-4EAB-E2DF-05976BBD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3E9FFE1-3048-FB4B-63CC-6E5F55765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5C0FB6C-4BB8-0A01-A756-7D51A024E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1EA90-8561-4B49-805D-2A8E9B16BD5C}" type="datetimeFigureOut">
              <a:rPr lang="it-IT" smtClean="0"/>
              <a:t>15/05/2024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6C6EE36-865B-783A-AA34-CCF5D2D92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168CCD8-9ACD-470C-B9B3-D525CFD59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37018-8D9B-4F54-8071-FA2510E356C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6325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0C5397-B6B1-F80A-A134-D127105C2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1D29539-6967-0467-B91A-E4A22A04F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9C1459D-7435-4193-EF3B-3D90EE188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E823053-A92B-8162-DA22-BA89087D2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1EA90-8561-4B49-805D-2A8E9B16BD5C}" type="datetimeFigureOut">
              <a:rPr lang="it-IT" smtClean="0"/>
              <a:t>15/05/2024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C847065-857C-4A5A-DF5C-C60B510A3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B12B34E-1891-4F6E-0AF0-05FE0621F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37018-8D9B-4F54-8071-FA2510E356C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061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5075D0-FF66-5845-204C-A53AD08E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E6922B6-A389-1792-2CF2-E0EBE6D29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A4ACE44-18C5-8742-076E-7B7C5739F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5872186-9701-E3E3-3312-71890FE9DE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89B9173-44E2-489C-A7DD-891ED45BC2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2EEACA3-37B4-AA38-F3FC-01D3CAE52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1EA90-8561-4B49-805D-2A8E9B16BD5C}" type="datetimeFigureOut">
              <a:rPr lang="it-IT" smtClean="0"/>
              <a:t>15/05/2024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B1CACAA-765A-6E4E-D709-1EF72D0AB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5CC1B43-4AC9-DA5F-CDC9-0EEE834C0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37018-8D9B-4F54-8071-FA2510E356C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0491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B86B92-6560-1368-0283-49CA22B43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954E099-15AC-DF91-0CBC-D786C5082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1EA90-8561-4B49-805D-2A8E9B16BD5C}" type="datetimeFigureOut">
              <a:rPr lang="it-IT" smtClean="0"/>
              <a:t>15/05/2024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92F03BD-3DEB-E0EA-0857-5BB1C13FD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6236460-7E4D-F08F-157E-2620AB6D8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37018-8D9B-4F54-8071-FA2510E356C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1395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5E191B2-82EF-6999-F78B-546B8E9F6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1EA90-8561-4B49-805D-2A8E9B16BD5C}" type="datetimeFigureOut">
              <a:rPr lang="it-IT" smtClean="0"/>
              <a:t>15/05/2024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08C630-4E12-E158-6479-9CA1F8B91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A005C5B-0029-2CE0-A18A-E02F5897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37018-8D9B-4F54-8071-FA2510E356C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5537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D109C0-6C0B-A0FB-B3EC-CAFF342CC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DE5D63-63C2-C52E-C46A-ADF8942BA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821861E-233C-1C24-AF5B-2751F50979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F84145D-2FE5-5E43-476F-62FFD0BBF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1EA90-8561-4B49-805D-2A8E9B16BD5C}" type="datetimeFigureOut">
              <a:rPr lang="it-IT" smtClean="0"/>
              <a:t>15/05/2024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A80CD81-A2FA-D8F9-0318-479E24F7D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ACF2E68-0193-0A12-182F-38E9DB40E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37018-8D9B-4F54-8071-FA2510E356C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5635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94E5A4-5EE8-342C-54C4-B2A130542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AE99E5A-9B7E-BA2F-7368-CF9050A455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0685272-E30E-E22E-F8EB-D113187725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462E488-BCB3-2216-608C-27677D59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1EA90-8561-4B49-805D-2A8E9B16BD5C}" type="datetimeFigureOut">
              <a:rPr lang="it-IT" smtClean="0"/>
              <a:t>15/05/2024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858204C-95FE-B566-9F2E-5673C2C8C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F055204-98B9-E3A7-673A-8B4D3E036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37018-8D9B-4F54-8071-FA2510E356C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9793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E68D2A2-6513-3173-6A8C-E41C4D2BF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A66B5A4-40E8-266D-9B1B-805E621061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EB22696-CEEF-108F-F86F-1584B02DE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1EA90-8561-4B49-805D-2A8E9B16BD5C}" type="datetimeFigureOut">
              <a:rPr lang="it-IT" smtClean="0"/>
              <a:t>15/05/2024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88436A7-5DBE-D4DB-77DB-8B902262B8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6A43A32-8D34-494F-6819-4603DA6858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737018-8D9B-4F54-8071-FA2510E356C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8890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emf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47D5C57-B7E4-6561-7F45-8AF73903F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967" y="926159"/>
            <a:ext cx="1350065" cy="99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D8D148C9-49C9-51DF-83FC-0970C577BA22}"/>
              </a:ext>
            </a:extLst>
          </p:cNvPr>
          <p:cNvSpPr txBox="1"/>
          <p:nvPr/>
        </p:nvSpPr>
        <p:spPr>
          <a:xfrm>
            <a:off x="4591067" y="3184250"/>
            <a:ext cx="300986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/>
              <a:t>SCIANTIX «</a:t>
            </a:r>
            <a:r>
              <a:rPr lang="it-IT" dirty="0" err="1"/>
              <a:t>Past</a:t>
            </a:r>
            <a:r>
              <a:rPr lang="it-IT" dirty="0"/>
              <a:t>»</a:t>
            </a:r>
          </a:p>
          <a:p>
            <a:pPr marL="285750" indent="-285750">
              <a:buFontTx/>
              <a:buChar char="-"/>
            </a:pPr>
            <a:r>
              <a:rPr lang="it-IT" dirty="0"/>
              <a:t>SCIANTIX </a:t>
            </a:r>
            <a:r>
              <a:rPr lang="it-IT" dirty="0" err="1"/>
              <a:t>Present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SCIANTIX Future</a:t>
            </a:r>
          </a:p>
          <a:p>
            <a:pPr marL="285750" indent="-285750">
              <a:buFontTx/>
              <a:buChar char="-"/>
            </a:pPr>
            <a:r>
              <a:rPr lang="it-IT" dirty="0"/>
              <a:t>Challenges</a:t>
            </a:r>
          </a:p>
          <a:p>
            <a:endParaRPr lang="it-IT" dirty="0"/>
          </a:p>
          <a:p>
            <a:pPr algn="ctr"/>
            <a:r>
              <a:rPr lang="it-IT" dirty="0"/>
              <a:t>Davide Pizzocri</a:t>
            </a:r>
          </a:p>
          <a:p>
            <a:pPr algn="ctr"/>
            <a:r>
              <a:rPr lang="it-IT" dirty="0"/>
              <a:t>Lyon and online, 15.05.2024</a:t>
            </a:r>
          </a:p>
        </p:txBody>
      </p:sp>
      <p:pic>
        <p:nvPicPr>
          <p:cNvPr id="2" name="Immagine 4">
            <a:extLst>
              <a:ext uri="{FF2B5EF4-FFF2-40B4-BE49-F238E27FC236}">
                <a16:creationId xmlns:a16="http://schemas.microsoft.com/office/drawing/2014/main" id="{17C2C85A-4DE6-B997-4AED-20A1D97A6FFC}"/>
              </a:ext>
            </a:extLst>
          </p:cNvPr>
          <p:cNvPicPr/>
          <p:nvPr/>
        </p:nvPicPr>
        <p:blipFill>
          <a:blip r:embed="rId3"/>
          <a:srcRect l="18883" t="31617" r="16560" b="33260"/>
          <a:stretch/>
        </p:blipFill>
        <p:spPr>
          <a:xfrm>
            <a:off x="5454918" y="2085556"/>
            <a:ext cx="1282162" cy="492493"/>
          </a:xfrm>
          <a:prstGeom prst="rect">
            <a:avLst/>
          </a:prstGeom>
          <a:ln w="0">
            <a:noFill/>
          </a:ln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2DDFCD68-CC19-F312-6C81-21900D516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4019" y="5483636"/>
            <a:ext cx="1123958" cy="67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455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>
            <a:extLst>
              <a:ext uri="{FF2B5EF4-FFF2-40B4-BE49-F238E27FC236}">
                <a16:creationId xmlns:a16="http://schemas.microsoft.com/office/drawing/2014/main" id="{C079DDB5-6725-4C28-B6A2-1A20103F6C8C}"/>
              </a:ext>
            </a:extLst>
          </p:cNvPr>
          <p:cNvSpPr/>
          <p:nvPr/>
        </p:nvSpPr>
        <p:spPr>
          <a:xfrm>
            <a:off x="2063552" y="5349127"/>
            <a:ext cx="9072158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it-IT" dirty="0">
                <a:latin typeface="Calibri "/>
                <a:ea typeface="Times New Roman" panose="02020603050405020304" pitchFamily="18" charset="0"/>
                <a:cs typeface="Segoe UI Light" panose="020B0502040204020203" pitchFamily="34" charset="0"/>
              </a:rPr>
              <a:t>Separate </a:t>
            </a:r>
            <a:r>
              <a:rPr lang="it-IT" dirty="0" err="1">
                <a:latin typeface="Calibri "/>
                <a:ea typeface="Times New Roman" panose="02020603050405020304" pitchFamily="18" charset="0"/>
                <a:cs typeface="Segoe UI Light" panose="020B0502040204020203" pitchFamily="34" charset="0"/>
              </a:rPr>
              <a:t>effect</a:t>
            </a:r>
            <a:r>
              <a:rPr lang="it-IT" dirty="0">
                <a:latin typeface="Calibri "/>
                <a:ea typeface="Times New Roman" panose="02020603050405020304" pitchFamily="18" charset="0"/>
                <a:cs typeface="Segoe UI Light" panose="020B0502040204020203" pitchFamily="34" charset="0"/>
              </a:rPr>
              <a:t> </a:t>
            </a:r>
            <a:r>
              <a:rPr lang="it-IT" b="1" dirty="0">
                <a:latin typeface="Calibri "/>
                <a:ea typeface="Times New Roman" panose="02020603050405020304" pitchFamily="18" charset="0"/>
                <a:cs typeface="Segoe UI Light" panose="020B0502040204020203" pitchFamily="34" charset="0"/>
              </a:rPr>
              <a:t>validation </a:t>
            </a:r>
            <a:r>
              <a:rPr lang="it-IT" b="1" dirty="0" err="1">
                <a:latin typeface="Calibri "/>
                <a:ea typeface="Times New Roman" panose="02020603050405020304" pitchFamily="18" charset="0"/>
                <a:cs typeface="Segoe UI Light" panose="020B0502040204020203" pitchFamily="34" charset="0"/>
              </a:rPr>
              <a:t>performed</a:t>
            </a:r>
            <a:r>
              <a:rPr lang="it-IT" b="1" dirty="0">
                <a:latin typeface="Calibri "/>
                <a:ea typeface="Times New Roman" panose="02020603050405020304" pitchFamily="18" charset="0"/>
                <a:cs typeface="Segoe UI Light" panose="020B0502040204020203" pitchFamily="34" charset="0"/>
              </a:rPr>
              <a:t> in SCIANTIX</a:t>
            </a:r>
            <a:r>
              <a:rPr lang="it-IT" dirty="0">
                <a:latin typeface="Calibri "/>
                <a:ea typeface="Times New Roman" panose="02020603050405020304" pitchFamily="18" charset="0"/>
                <a:cs typeface="Segoe UI Light" panose="020B0502040204020203" pitchFamily="34" charset="0"/>
              </a:rPr>
              <a:t>: good agreement with </a:t>
            </a:r>
            <a:r>
              <a:rPr lang="it-IT" dirty="0" err="1">
                <a:latin typeface="Calibri "/>
                <a:ea typeface="Times New Roman" panose="02020603050405020304" pitchFamily="18" charset="0"/>
                <a:cs typeface="Segoe UI Light" panose="020B0502040204020203" pitchFamily="34" charset="0"/>
              </a:rPr>
              <a:t>experimental</a:t>
            </a:r>
            <a:r>
              <a:rPr lang="it-IT" dirty="0">
                <a:latin typeface="Calibri "/>
                <a:ea typeface="Times New Roman" panose="02020603050405020304" pitchFamily="18" charset="0"/>
                <a:cs typeface="Segoe UI Light" panose="020B0502040204020203" pitchFamily="34" charset="0"/>
              </a:rPr>
              <a:t> data</a:t>
            </a:r>
            <a:endParaRPr lang="it-IT" b="1" dirty="0">
              <a:latin typeface="Calibri "/>
              <a:ea typeface="Times New Roman" panose="02020603050405020304" pitchFamily="18" charset="0"/>
              <a:cs typeface="Segoe UI Light" panose="020B0502040204020203" pitchFamily="34" charset="0"/>
            </a:endParaRPr>
          </a:p>
          <a:p>
            <a:endParaRPr lang="it-IT" dirty="0">
              <a:latin typeface="Calibri "/>
              <a:ea typeface="Times New Roman" panose="02020603050405020304" pitchFamily="18" charset="0"/>
              <a:cs typeface="Segoe UI Light" panose="020B0502040204020203" pitchFamily="34" charset="0"/>
            </a:endParaRPr>
          </a:p>
          <a:p>
            <a:r>
              <a:rPr lang="it-IT" dirty="0">
                <a:latin typeface="Calibri "/>
                <a:ea typeface="Times New Roman" panose="02020603050405020304" pitchFamily="18" charset="0"/>
                <a:cs typeface="Segoe UI Light" panose="020B0502040204020203" pitchFamily="34" charset="0"/>
              </a:rPr>
              <a:t>UA &amp; SA with respect to model </a:t>
            </a:r>
            <a:r>
              <a:rPr lang="it-IT" dirty="0" err="1">
                <a:latin typeface="Calibri "/>
                <a:ea typeface="Times New Roman" panose="02020603050405020304" pitchFamily="18" charset="0"/>
                <a:cs typeface="Segoe UI Light" panose="020B0502040204020203" pitchFamily="34" charset="0"/>
              </a:rPr>
              <a:t>parameters</a:t>
            </a:r>
            <a:r>
              <a:rPr lang="it-IT" dirty="0">
                <a:latin typeface="Calibri "/>
                <a:ea typeface="Times New Roman" panose="02020603050405020304" pitchFamily="18" charset="0"/>
                <a:cs typeface="Segoe UI Light" panose="020B0502040204020203" pitchFamily="34" charset="0"/>
              </a:rPr>
              <a:t> via </a:t>
            </a:r>
            <a:r>
              <a:rPr lang="it-IT" b="1" dirty="0">
                <a:latin typeface="Calibri "/>
                <a:ea typeface="Times New Roman" panose="02020603050405020304" pitchFamily="18" charset="0"/>
                <a:cs typeface="Segoe UI Light" panose="020B0502040204020203" pitchFamily="34" charset="0"/>
              </a:rPr>
              <a:t>Total Monte Carlo </a:t>
            </a:r>
            <a:r>
              <a:rPr lang="it-IT" dirty="0">
                <a:latin typeface="Calibri "/>
                <a:ea typeface="Times New Roman" panose="02020603050405020304" pitchFamily="18" charset="0"/>
                <a:cs typeface="Segoe UI Light" panose="020B0502040204020203" pitchFamily="34" charset="0"/>
              </a:rPr>
              <a:t>(low </a:t>
            </a:r>
            <a:r>
              <a:rPr lang="it-IT" dirty="0" err="1">
                <a:latin typeface="Calibri "/>
                <a:ea typeface="Times New Roman" panose="02020603050405020304" pitchFamily="18" charset="0"/>
                <a:cs typeface="Segoe UI Light" panose="020B0502040204020203" pitchFamily="34" charset="0"/>
              </a:rPr>
              <a:t>computational</a:t>
            </a:r>
            <a:r>
              <a:rPr lang="it-IT" dirty="0">
                <a:latin typeface="Calibri "/>
                <a:ea typeface="Times New Roman" panose="02020603050405020304" pitchFamily="18" charset="0"/>
                <a:cs typeface="Segoe UI Light" panose="020B0502040204020203" pitchFamily="34" charset="0"/>
              </a:rPr>
              <a:t> time)</a:t>
            </a:r>
            <a:endParaRPr lang="en-GB" dirty="0">
              <a:latin typeface="Calibri "/>
              <a:ea typeface="Times New Roman" panose="02020603050405020304" pitchFamily="18" charset="0"/>
              <a:cs typeface="Segoe UI Light" panose="020B0502040204020203" pitchFamily="34" charset="0"/>
            </a:endParaRPr>
          </a:p>
          <a:p>
            <a:endParaRPr lang="it-IT" dirty="0">
              <a:latin typeface="Calibri "/>
              <a:ea typeface="Times New Roman" panose="02020603050405020304" pitchFamily="18" charset="0"/>
              <a:cs typeface="Segoe UI Light" panose="020B0502040204020203" pitchFamily="34" charset="0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40E9AD76-2D5F-4AD6-9CEC-6AC642CD43E7}"/>
              </a:ext>
            </a:extLst>
          </p:cNvPr>
          <p:cNvSpPr/>
          <p:nvPr/>
        </p:nvSpPr>
        <p:spPr>
          <a:xfrm>
            <a:off x="8271895" y="4074270"/>
            <a:ext cx="25997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from Baker, 1977. JNM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EA37F2F-13A3-242A-8ADF-BE636710F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130" y="1358253"/>
            <a:ext cx="4427691" cy="332076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2E76751-849B-31FF-E1A2-207A87A6DC89}"/>
              </a:ext>
            </a:extLst>
          </p:cNvPr>
          <p:cNvSpPr txBox="1"/>
          <p:nvPr/>
        </p:nvSpPr>
        <p:spPr>
          <a:xfrm>
            <a:off x="674366" y="530388"/>
            <a:ext cx="75975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Applicative </a:t>
            </a:r>
            <a:r>
              <a:rPr lang="it-IT" sz="2400" b="1" dirty="0" err="1"/>
              <a:t>modelling</a:t>
            </a:r>
            <a:r>
              <a:rPr lang="it-IT" sz="2400" b="1" dirty="0"/>
              <a:t> </a:t>
            </a:r>
            <a:r>
              <a:rPr lang="it-IT" sz="2400" b="1" dirty="0" err="1"/>
              <a:t>example</a:t>
            </a:r>
            <a:endParaRPr lang="it-IT" sz="2400" b="1" dirty="0"/>
          </a:p>
          <a:p>
            <a:r>
              <a:rPr lang="it-IT" sz="2400" b="1" dirty="0"/>
              <a:t>Intra-granular </a:t>
            </a:r>
            <a:r>
              <a:rPr lang="it-IT" sz="2400" b="1" dirty="0" err="1"/>
              <a:t>bubble</a:t>
            </a:r>
            <a:r>
              <a:rPr lang="it-IT" sz="2400" b="1" dirty="0"/>
              <a:t> </a:t>
            </a:r>
            <a:r>
              <a:rPr lang="it-IT" sz="2400" b="1" dirty="0" err="1"/>
              <a:t>evolution</a:t>
            </a:r>
            <a:r>
              <a:rPr lang="it-IT" sz="2400" b="1" dirty="0"/>
              <a:t>, separate </a:t>
            </a:r>
            <a:r>
              <a:rPr lang="it-IT" sz="2400" b="1" dirty="0" err="1"/>
              <a:t>effect</a:t>
            </a:r>
            <a:r>
              <a:rPr lang="it-IT" sz="2400" b="1" dirty="0"/>
              <a:t> validation</a:t>
            </a:r>
          </a:p>
        </p:txBody>
      </p:sp>
    </p:spTree>
    <p:extLst>
      <p:ext uri="{BB962C8B-B14F-4D97-AF65-F5344CB8AC3E}">
        <p14:creationId xmlns:p14="http://schemas.microsoft.com/office/powerpoint/2010/main" val="381320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magine 17" descr="Picture_grain.bmp">
            <a:extLst>
              <a:ext uri="{FF2B5EF4-FFF2-40B4-BE49-F238E27FC236}">
                <a16:creationId xmlns:a16="http://schemas.microsoft.com/office/drawing/2014/main" id="{2EA04E8F-AC9A-4213-8644-923DF90E8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1" b="10690"/>
          <a:stretch>
            <a:fillRect/>
          </a:stretch>
        </p:blipFill>
        <p:spPr bwMode="auto">
          <a:xfrm>
            <a:off x="6240016" y="634789"/>
            <a:ext cx="3215718" cy="2855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Gallone 7">
            <a:extLst>
              <a:ext uri="{FF2B5EF4-FFF2-40B4-BE49-F238E27FC236}">
                <a16:creationId xmlns:a16="http://schemas.microsoft.com/office/drawing/2014/main" id="{0D2615E5-CED0-412D-978A-72D8E241629D}"/>
              </a:ext>
            </a:extLst>
          </p:cNvPr>
          <p:cNvSpPr/>
          <p:nvPr/>
        </p:nvSpPr>
        <p:spPr>
          <a:xfrm>
            <a:off x="5490194" y="1966905"/>
            <a:ext cx="288000" cy="504000"/>
          </a:xfrm>
          <a:prstGeom prst="chevro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aphicFrame>
        <p:nvGraphicFramePr>
          <p:cNvPr id="82" name="Oggetto 81">
            <a:extLst>
              <a:ext uri="{FF2B5EF4-FFF2-40B4-BE49-F238E27FC236}">
                <a16:creationId xmlns:a16="http://schemas.microsoft.com/office/drawing/2014/main" id="{E4AADE65-B829-4A1D-B6C2-984B1DDB9E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4056837"/>
              </p:ext>
            </p:extLst>
          </p:nvPr>
        </p:nvGraphicFramePr>
        <p:xfrm>
          <a:off x="6633715" y="3860801"/>
          <a:ext cx="346392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145960" imgH="419040" progId="Equation.3">
                  <p:embed/>
                </p:oleObj>
              </mc:Choice>
              <mc:Fallback>
                <p:oleObj name="Equation" r:id="rId4" imgW="2145960" imgH="419040" progId="Equation.3">
                  <p:embed/>
                  <p:pic>
                    <p:nvPicPr>
                      <p:cNvPr id="82" name="Oggetto 81">
                        <a:extLst>
                          <a:ext uri="{FF2B5EF4-FFF2-40B4-BE49-F238E27FC236}">
                            <a16:creationId xmlns:a16="http://schemas.microsoft.com/office/drawing/2014/main" id="{E4AADE65-B829-4A1D-B6C2-984B1DDB9E9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3715" y="3860801"/>
                        <a:ext cx="3463925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" name="Rettangolo 91">
            <a:extLst>
              <a:ext uri="{FF2B5EF4-FFF2-40B4-BE49-F238E27FC236}">
                <a16:creationId xmlns:a16="http://schemas.microsoft.com/office/drawing/2014/main" id="{938AF87F-24D1-471F-9A81-6D395BC287DB}"/>
              </a:ext>
            </a:extLst>
          </p:cNvPr>
          <p:cNvSpPr/>
          <p:nvPr/>
        </p:nvSpPr>
        <p:spPr>
          <a:xfrm>
            <a:off x="1828236" y="3934317"/>
            <a:ext cx="3833910" cy="258532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it-IT" dirty="0" err="1">
                <a:ea typeface="Times New Roman" panose="02020603050405020304" pitchFamily="18" charset="0"/>
                <a:cs typeface="Segoe UI Light" panose="020B0502040204020203" pitchFamily="34" charset="0"/>
              </a:rPr>
              <a:t>Grain-boundary</a:t>
            </a:r>
            <a:r>
              <a:rPr lang="it-IT" dirty="0">
                <a:ea typeface="Times New Roman" panose="02020603050405020304" pitchFamily="18" charset="0"/>
                <a:cs typeface="Segoe UI Light" panose="020B0502040204020203" pitchFamily="34" charset="0"/>
              </a:rPr>
              <a:t> </a:t>
            </a:r>
            <a:r>
              <a:rPr lang="it-IT" dirty="0" err="1">
                <a:ea typeface="Times New Roman" panose="02020603050405020304" pitchFamily="18" charset="0"/>
                <a:cs typeface="Segoe UI Light" panose="020B0502040204020203" pitchFamily="34" charset="0"/>
              </a:rPr>
              <a:t>bubbles</a:t>
            </a:r>
            <a:r>
              <a:rPr lang="it-IT" dirty="0">
                <a:ea typeface="Times New Roman" panose="02020603050405020304" pitchFamily="18" charset="0"/>
                <a:cs typeface="Segoe UI Light" panose="020B0502040204020203" pitchFamily="34" charset="0"/>
              </a:rPr>
              <a:t> </a:t>
            </a:r>
            <a:r>
              <a:rPr lang="it-IT" b="1" dirty="0" err="1">
                <a:ea typeface="Times New Roman" panose="02020603050405020304" pitchFamily="18" charset="0"/>
                <a:cs typeface="Segoe UI Light" panose="020B0502040204020203" pitchFamily="34" charset="0"/>
              </a:rPr>
              <a:t>growth</a:t>
            </a:r>
            <a:r>
              <a:rPr lang="it-IT" dirty="0">
                <a:ea typeface="Times New Roman" panose="02020603050405020304" pitchFamily="18" charset="0"/>
                <a:cs typeface="Segoe UI Light" panose="020B0502040204020203" pitchFamily="34" charset="0"/>
              </a:rPr>
              <a:t> by vacancy </a:t>
            </a:r>
            <a:r>
              <a:rPr lang="it-IT" dirty="0" err="1">
                <a:ea typeface="Times New Roman" panose="02020603050405020304" pitchFamily="18" charset="0"/>
                <a:cs typeface="Segoe UI Light" panose="020B0502040204020203" pitchFamily="34" charset="0"/>
              </a:rPr>
              <a:t>absorption</a:t>
            </a:r>
            <a:r>
              <a:rPr lang="it-IT" dirty="0">
                <a:ea typeface="Times New Roman" panose="02020603050405020304" pitchFamily="18" charset="0"/>
                <a:cs typeface="Segoe UI Light" panose="020B0502040204020203" pitchFamily="34" charset="0"/>
              </a:rPr>
              <a:t> and </a:t>
            </a:r>
            <a:r>
              <a:rPr lang="it-IT" b="1" dirty="0" err="1">
                <a:ea typeface="Times New Roman" panose="02020603050405020304" pitchFamily="18" charset="0"/>
                <a:cs typeface="Segoe UI Light" panose="020B0502040204020203" pitchFamily="34" charset="0"/>
              </a:rPr>
              <a:t>coalescence</a:t>
            </a:r>
            <a:endParaRPr lang="it-IT" b="1" dirty="0">
              <a:ea typeface="Times New Roman" panose="02020603050405020304" pitchFamily="18" charset="0"/>
              <a:cs typeface="Segoe UI Light" panose="020B0502040204020203" pitchFamily="34" charset="0"/>
            </a:endParaRPr>
          </a:p>
          <a:p>
            <a:r>
              <a:rPr lang="it-IT" dirty="0">
                <a:ea typeface="Times New Roman" panose="02020603050405020304" pitchFamily="18" charset="0"/>
                <a:cs typeface="Segoe UI Light" panose="020B0502040204020203" pitchFamily="34" charset="0"/>
              </a:rPr>
              <a:t>A </a:t>
            </a:r>
            <a:r>
              <a:rPr lang="it-IT" b="1" dirty="0" err="1">
                <a:ea typeface="Times New Roman" panose="02020603050405020304" pitchFamily="18" charset="0"/>
                <a:cs typeface="Segoe UI Light" panose="020B0502040204020203" pitchFamily="34" charset="0"/>
              </a:rPr>
              <a:t>saturation</a:t>
            </a:r>
            <a:r>
              <a:rPr lang="it-IT" b="1" dirty="0">
                <a:ea typeface="Times New Roman" panose="02020603050405020304" pitchFamily="18" charset="0"/>
                <a:cs typeface="Segoe UI Light" panose="020B0502040204020203" pitchFamily="34" charset="0"/>
              </a:rPr>
              <a:t> </a:t>
            </a:r>
            <a:r>
              <a:rPr lang="it-IT" b="1" dirty="0" err="1">
                <a:ea typeface="Times New Roman" panose="02020603050405020304" pitchFamily="18" charset="0"/>
                <a:cs typeface="Segoe UI Light" panose="020B0502040204020203" pitchFamily="34" charset="0"/>
              </a:rPr>
              <a:t>value</a:t>
            </a:r>
            <a:r>
              <a:rPr lang="it-IT" b="1" dirty="0">
                <a:ea typeface="Times New Roman" panose="02020603050405020304" pitchFamily="18" charset="0"/>
                <a:cs typeface="Segoe UI Light" panose="020B0502040204020203" pitchFamily="34" charset="0"/>
              </a:rPr>
              <a:t> of the </a:t>
            </a:r>
            <a:r>
              <a:rPr lang="it-IT" b="1" dirty="0" err="1">
                <a:ea typeface="Times New Roman" panose="02020603050405020304" pitchFamily="18" charset="0"/>
                <a:cs typeface="Segoe UI Light" panose="020B0502040204020203" pitchFamily="34" charset="0"/>
              </a:rPr>
              <a:t>fractional</a:t>
            </a:r>
            <a:r>
              <a:rPr lang="it-IT" b="1" dirty="0">
                <a:ea typeface="Times New Roman" panose="02020603050405020304" pitchFamily="18" charset="0"/>
                <a:cs typeface="Segoe UI Light" panose="020B0502040204020203" pitchFamily="34" charset="0"/>
              </a:rPr>
              <a:t> coverage</a:t>
            </a:r>
            <a:r>
              <a:rPr lang="it-IT" dirty="0">
                <a:ea typeface="Times New Roman" panose="02020603050405020304" pitchFamily="18" charset="0"/>
                <a:cs typeface="Segoe UI Light" panose="020B0502040204020203" pitchFamily="34" charset="0"/>
              </a:rPr>
              <a:t> of the </a:t>
            </a:r>
            <a:r>
              <a:rPr lang="it-IT" dirty="0" err="1">
                <a:ea typeface="Times New Roman" panose="02020603050405020304" pitchFamily="18" charset="0"/>
                <a:cs typeface="Segoe UI Light" panose="020B0502040204020203" pitchFamily="34" charset="0"/>
              </a:rPr>
              <a:t>grain-faces</a:t>
            </a:r>
            <a:r>
              <a:rPr lang="it-IT" dirty="0">
                <a:ea typeface="Times New Roman" panose="02020603050405020304" pitchFamily="18" charset="0"/>
                <a:cs typeface="Segoe UI Light" panose="020B0502040204020203" pitchFamily="34" charset="0"/>
              </a:rPr>
              <a:t> </a:t>
            </a:r>
            <a:r>
              <a:rPr lang="it-IT" dirty="0" err="1">
                <a:ea typeface="Times New Roman" panose="02020603050405020304" pitchFamily="18" charset="0"/>
                <a:cs typeface="Segoe UI Light" panose="020B0502040204020203" pitchFamily="34" charset="0"/>
              </a:rPr>
              <a:t>is</a:t>
            </a:r>
            <a:r>
              <a:rPr lang="it-IT" dirty="0">
                <a:ea typeface="Times New Roman" panose="02020603050405020304" pitchFamily="18" charset="0"/>
                <a:cs typeface="Segoe UI Light" panose="020B0502040204020203" pitchFamily="34" charset="0"/>
              </a:rPr>
              <a:t> </a:t>
            </a:r>
            <a:r>
              <a:rPr lang="it-IT" dirty="0" err="1">
                <a:ea typeface="Times New Roman" panose="02020603050405020304" pitchFamily="18" charset="0"/>
                <a:cs typeface="Segoe UI Light" panose="020B0502040204020203" pitchFamily="34" charset="0"/>
              </a:rPr>
              <a:t>considered</a:t>
            </a:r>
            <a:endParaRPr lang="it-IT" dirty="0">
              <a:ea typeface="Times New Roman" panose="02020603050405020304" pitchFamily="18" charset="0"/>
              <a:cs typeface="Segoe UI Light" panose="020B0502040204020203" pitchFamily="34" charset="0"/>
            </a:endParaRPr>
          </a:p>
          <a:p>
            <a:r>
              <a:rPr lang="it-IT" dirty="0">
                <a:ea typeface="Times New Roman" panose="02020603050405020304" pitchFamily="18" charset="0"/>
                <a:cs typeface="Segoe UI Light" panose="020B0502040204020203" pitchFamily="34" charset="0"/>
              </a:rPr>
              <a:t>At </a:t>
            </a:r>
            <a:r>
              <a:rPr lang="it-IT" dirty="0" err="1">
                <a:ea typeface="Times New Roman" panose="02020603050405020304" pitchFamily="18" charset="0"/>
                <a:cs typeface="Segoe UI Light" panose="020B0502040204020203" pitchFamily="34" charset="0"/>
              </a:rPr>
              <a:t>saturation</a:t>
            </a:r>
            <a:r>
              <a:rPr lang="it-IT" dirty="0">
                <a:ea typeface="Times New Roman" panose="02020603050405020304" pitchFamily="18" charset="0"/>
                <a:cs typeface="Segoe UI Light" panose="020B0502040204020203" pitchFamily="34" charset="0"/>
              </a:rPr>
              <a:t>, </a:t>
            </a:r>
            <a:r>
              <a:rPr lang="it-IT" dirty="0" err="1">
                <a:ea typeface="Times New Roman" panose="02020603050405020304" pitchFamily="18" charset="0"/>
                <a:cs typeface="Segoe UI Light" panose="020B0502040204020203" pitchFamily="34" charset="0"/>
              </a:rPr>
              <a:t>further</a:t>
            </a:r>
            <a:r>
              <a:rPr lang="it-IT" dirty="0">
                <a:ea typeface="Times New Roman" panose="02020603050405020304" pitchFamily="18" charset="0"/>
                <a:cs typeface="Segoe UI Light" panose="020B0502040204020203" pitchFamily="34" charset="0"/>
              </a:rPr>
              <a:t> </a:t>
            </a:r>
            <a:r>
              <a:rPr lang="it-IT" dirty="0" err="1">
                <a:ea typeface="Times New Roman" panose="02020603050405020304" pitchFamily="18" charset="0"/>
                <a:cs typeface="Segoe UI Light" panose="020B0502040204020203" pitchFamily="34" charset="0"/>
              </a:rPr>
              <a:t>bubble</a:t>
            </a:r>
            <a:r>
              <a:rPr lang="it-IT" dirty="0">
                <a:ea typeface="Times New Roman" panose="02020603050405020304" pitchFamily="18" charset="0"/>
                <a:cs typeface="Segoe UI Light" panose="020B0502040204020203" pitchFamily="34" charset="0"/>
              </a:rPr>
              <a:t> </a:t>
            </a:r>
            <a:r>
              <a:rPr lang="it-IT" dirty="0" err="1">
                <a:ea typeface="Times New Roman" panose="02020603050405020304" pitchFamily="18" charset="0"/>
                <a:cs typeface="Segoe UI Light" panose="020B0502040204020203" pitchFamily="34" charset="0"/>
              </a:rPr>
              <a:t>growth</a:t>
            </a:r>
            <a:endParaRPr lang="it-IT" dirty="0">
              <a:ea typeface="Times New Roman" panose="02020603050405020304" pitchFamily="18" charset="0"/>
              <a:cs typeface="Segoe UI Light" panose="020B0502040204020203" pitchFamily="34" charset="0"/>
            </a:endParaRPr>
          </a:p>
          <a:p>
            <a:r>
              <a:rPr lang="it-IT" dirty="0" err="1">
                <a:ea typeface="Times New Roman" panose="02020603050405020304" pitchFamily="18" charset="0"/>
                <a:cs typeface="Segoe UI Light" panose="020B0502040204020203" pitchFamily="34" charset="0"/>
              </a:rPr>
              <a:t>is</a:t>
            </a:r>
            <a:r>
              <a:rPr lang="it-IT" dirty="0">
                <a:ea typeface="Times New Roman" panose="02020603050405020304" pitchFamily="18" charset="0"/>
                <a:cs typeface="Segoe UI Light" panose="020B0502040204020203" pitchFamily="34" charset="0"/>
              </a:rPr>
              <a:t> </a:t>
            </a:r>
            <a:r>
              <a:rPr lang="it-IT" dirty="0" err="1">
                <a:ea typeface="Times New Roman" panose="02020603050405020304" pitchFamily="18" charset="0"/>
                <a:cs typeface="Segoe UI Light" panose="020B0502040204020203" pitchFamily="34" charset="0"/>
              </a:rPr>
              <a:t>compensated</a:t>
            </a:r>
            <a:r>
              <a:rPr lang="it-IT" dirty="0">
                <a:ea typeface="Times New Roman" panose="02020603050405020304" pitchFamily="18" charset="0"/>
                <a:cs typeface="Segoe UI Light" panose="020B0502040204020203" pitchFamily="34" charset="0"/>
              </a:rPr>
              <a:t> by </a:t>
            </a:r>
            <a:r>
              <a:rPr lang="it-IT" b="1" dirty="0">
                <a:ea typeface="Times New Roman" panose="02020603050405020304" pitchFamily="18" charset="0"/>
                <a:cs typeface="Segoe UI Light" panose="020B0502040204020203" pitchFamily="34" charset="0"/>
              </a:rPr>
              <a:t>gas release</a:t>
            </a:r>
            <a:endParaRPr lang="en-GB" b="1" dirty="0">
              <a:ea typeface="Times New Roman" panose="02020603050405020304" pitchFamily="18" charset="0"/>
              <a:cs typeface="Segoe UI Light" panose="020B0502040204020203" pitchFamily="34" charset="0"/>
            </a:endParaRPr>
          </a:p>
          <a:p>
            <a:endParaRPr lang="it-IT" dirty="0">
              <a:ea typeface="Times New Roman" panose="02020603050405020304" pitchFamily="18" charset="0"/>
              <a:cs typeface="Segoe UI Light" panose="020B0502040204020203" pitchFamily="34" charset="0"/>
            </a:endParaRPr>
          </a:p>
          <a:p>
            <a:r>
              <a:rPr lang="it-IT" dirty="0">
                <a:ea typeface="Times New Roman" panose="02020603050405020304" pitchFamily="18" charset="0"/>
                <a:cs typeface="Segoe UI Light" panose="020B0502040204020203" pitchFamily="34" charset="0"/>
              </a:rPr>
              <a:t>+ </a:t>
            </a:r>
            <a:r>
              <a:rPr lang="it-IT" dirty="0" err="1">
                <a:ea typeface="Times New Roman" panose="02020603050405020304" pitchFamily="18" charset="0"/>
                <a:cs typeface="Segoe UI Light" panose="020B0502040204020203" pitchFamily="34" charset="0"/>
              </a:rPr>
              <a:t>Grain-boundary</a:t>
            </a:r>
            <a:r>
              <a:rPr lang="it-IT" dirty="0">
                <a:ea typeface="Times New Roman" panose="02020603050405020304" pitchFamily="18" charset="0"/>
                <a:cs typeface="Segoe UI Light" panose="020B0502040204020203" pitchFamily="34" charset="0"/>
              </a:rPr>
              <a:t> </a:t>
            </a:r>
            <a:r>
              <a:rPr lang="it-IT" u="sng" dirty="0">
                <a:ea typeface="Times New Roman" panose="02020603050405020304" pitchFamily="18" charset="0"/>
                <a:cs typeface="Segoe UI Light" panose="020B0502040204020203" pitchFamily="34" charset="0"/>
              </a:rPr>
              <a:t>micro-cracking</a:t>
            </a:r>
          </a:p>
        </p:txBody>
      </p:sp>
      <p:pic>
        <p:nvPicPr>
          <p:cNvPr id="93" name="Immagine 21" descr="Interlinkage.bmp">
            <a:extLst>
              <a:ext uri="{FF2B5EF4-FFF2-40B4-BE49-F238E27FC236}">
                <a16:creationId xmlns:a16="http://schemas.microsoft.com/office/drawing/2014/main" id="{281A6558-7124-43B9-A0EF-E196793433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" r="3273" b="5026"/>
          <a:stretch>
            <a:fillRect/>
          </a:stretch>
        </p:blipFill>
        <p:spPr bwMode="auto">
          <a:xfrm>
            <a:off x="6240017" y="5093420"/>
            <a:ext cx="4016375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Parentesi graffa chiusa 39">
            <a:extLst>
              <a:ext uri="{FF2B5EF4-FFF2-40B4-BE49-F238E27FC236}">
                <a16:creationId xmlns:a16="http://schemas.microsoft.com/office/drawing/2014/main" id="{73037A1E-147C-40D9-A8AF-F0584BD782D6}"/>
              </a:ext>
            </a:extLst>
          </p:cNvPr>
          <p:cNvSpPr>
            <a:spLocks/>
          </p:cNvSpPr>
          <p:nvPr/>
        </p:nvSpPr>
        <p:spPr bwMode="auto">
          <a:xfrm rot="16200000">
            <a:off x="7192517" y="4568752"/>
            <a:ext cx="96838" cy="987425"/>
          </a:xfrm>
          <a:prstGeom prst="rightBrace">
            <a:avLst>
              <a:gd name="adj1" fmla="val 12699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lIns="0" tIns="0" rIns="0" bIns="0"/>
          <a:lstStyle>
            <a:lvl1pPr>
              <a:spcBef>
                <a:spcPct val="40000"/>
              </a:spcBef>
              <a:spcAft>
                <a:spcPts val="60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Tx/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Text Box 6">
            <a:extLst>
              <a:ext uri="{FF2B5EF4-FFF2-40B4-BE49-F238E27FC236}">
                <a16:creationId xmlns:a16="http://schemas.microsoft.com/office/drawing/2014/main" id="{3E004315-306C-4FA4-B501-5172712684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3715" y="4739245"/>
            <a:ext cx="15843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ts val="600"/>
              </a:spcAft>
              <a:buClr>
                <a:srgbClr val="FF6600"/>
              </a:buClr>
              <a:buChar char="•"/>
              <a:tabLst>
                <a:tab pos="2247900" algn="l"/>
              </a:tabLs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rgbClr val="FF6600"/>
              </a:buClr>
              <a:buFont typeface="Times New Roman" pitchFamily="18" charset="0"/>
              <a:buChar char="–"/>
              <a:tabLst>
                <a:tab pos="2247900" algn="l"/>
              </a:tabLs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rgbClr val="FF6600"/>
              </a:buClr>
              <a:buChar char="•"/>
              <a:tabLst>
                <a:tab pos="2247900" algn="l"/>
              </a:tabLs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rgbClr val="FF6600"/>
              </a:buClr>
              <a:buFont typeface="Times New Roman" pitchFamily="18" charset="0"/>
              <a:buChar char="–"/>
              <a:tabLst>
                <a:tab pos="2247900" algn="l"/>
              </a:tabLs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rgbClr val="FF6600"/>
              </a:buClr>
              <a:buChar char="•"/>
              <a:tabLst>
                <a:tab pos="2247900" algn="l"/>
              </a:tabLs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FF6600"/>
              </a:buClr>
              <a:buChar char="•"/>
              <a:tabLst>
                <a:tab pos="2247900" algn="l"/>
              </a:tabLs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FF6600"/>
              </a:buClr>
              <a:buChar char="•"/>
              <a:tabLst>
                <a:tab pos="2247900" algn="l"/>
              </a:tabLs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FF6600"/>
              </a:buClr>
              <a:buChar char="•"/>
              <a:tabLst>
                <a:tab pos="2247900" algn="l"/>
              </a:tabLs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FF6600"/>
              </a:buClr>
              <a:buChar char="•"/>
              <a:tabLst>
                <a:tab pos="2247900" algn="l"/>
              </a:tabLs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ts val="600"/>
              </a:spcBef>
              <a:spcAft>
                <a:spcPct val="0"/>
              </a:spcAft>
              <a:buClrTx/>
              <a:buNone/>
            </a:pPr>
            <a:r>
              <a:rPr lang="en-GB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GB" altLang="en-US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increases</a:t>
            </a:r>
          </a:p>
        </p:txBody>
      </p:sp>
      <p:sp>
        <p:nvSpPr>
          <p:cNvPr id="96" name="Parentesi graffa chiusa 42">
            <a:extLst>
              <a:ext uri="{FF2B5EF4-FFF2-40B4-BE49-F238E27FC236}">
                <a16:creationId xmlns:a16="http://schemas.microsoft.com/office/drawing/2014/main" id="{DAFB630C-44A4-4370-B1FF-15ABF92A48DC}"/>
              </a:ext>
            </a:extLst>
          </p:cNvPr>
          <p:cNvSpPr>
            <a:spLocks/>
          </p:cNvSpPr>
          <p:nvPr/>
        </p:nvSpPr>
        <p:spPr bwMode="auto">
          <a:xfrm rot="16200000">
            <a:off x="8926065" y="4569545"/>
            <a:ext cx="96838" cy="985837"/>
          </a:xfrm>
          <a:prstGeom prst="rightBrace">
            <a:avLst>
              <a:gd name="adj1" fmla="val 12678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lIns="0" tIns="0" rIns="0" bIns="0"/>
          <a:lstStyle>
            <a:lvl1pPr>
              <a:spcBef>
                <a:spcPct val="40000"/>
              </a:spcBef>
              <a:spcAft>
                <a:spcPts val="60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Tx/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Text Box 6">
            <a:extLst>
              <a:ext uri="{FF2B5EF4-FFF2-40B4-BE49-F238E27FC236}">
                <a16:creationId xmlns:a16="http://schemas.microsoft.com/office/drawing/2014/main" id="{F6B71240-87F1-4442-A210-4C25CF5130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9773" y="4740672"/>
            <a:ext cx="24765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spcAft>
                <a:spcPts val="600"/>
              </a:spcAft>
              <a:buClr>
                <a:srgbClr val="FF6600"/>
              </a:buClr>
              <a:buChar char="•"/>
              <a:tabLst>
                <a:tab pos="2247900" algn="l"/>
              </a:tabLs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rgbClr val="FF6600"/>
              </a:buClr>
              <a:buFont typeface="Times New Roman" pitchFamily="18" charset="0"/>
              <a:buChar char="–"/>
              <a:tabLst>
                <a:tab pos="2247900" algn="l"/>
              </a:tabLs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rgbClr val="FF6600"/>
              </a:buClr>
              <a:buChar char="•"/>
              <a:tabLst>
                <a:tab pos="2247900" algn="l"/>
              </a:tabLs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rgbClr val="FF6600"/>
              </a:buClr>
              <a:buFont typeface="Times New Roman" pitchFamily="18" charset="0"/>
              <a:buChar char="–"/>
              <a:tabLst>
                <a:tab pos="2247900" algn="l"/>
              </a:tabLs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rgbClr val="FF6600"/>
              </a:buClr>
              <a:buChar char="•"/>
              <a:tabLst>
                <a:tab pos="2247900" algn="l"/>
              </a:tabLs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FF6600"/>
              </a:buClr>
              <a:buChar char="•"/>
              <a:tabLst>
                <a:tab pos="2247900" algn="l"/>
              </a:tabLs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FF6600"/>
              </a:buClr>
              <a:buChar char="•"/>
              <a:tabLst>
                <a:tab pos="2247900" algn="l"/>
              </a:tabLs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FF6600"/>
              </a:buClr>
              <a:buChar char="•"/>
              <a:tabLst>
                <a:tab pos="2247900" algn="l"/>
              </a:tabLs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FF6600"/>
              </a:buClr>
              <a:buChar char="•"/>
              <a:tabLst>
                <a:tab pos="2247900" algn="l"/>
              </a:tabLs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ts val="600"/>
              </a:spcBef>
              <a:spcAft>
                <a:spcPct val="0"/>
              </a:spcAft>
              <a:buClrTx/>
              <a:buNone/>
            </a:pPr>
            <a:r>
              <a:rPr lang="en-GB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GB" altLang="en-US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= constant (FGR occurs)</a:t>
            </a:r>
          </a:p>
        </p:txBody>
      </p:sp>
      <p:sp>
        <p:nvSpPr>
          <p:cNvPr id="99" name="Text Box 6">
            <a:extLst>
              <a:ext uri="{FF2B5EF4-FFF2-40B4-BE49-F238E27FC236}">
                <a16:creationId xmlns:a16="http://schemas.microsoft.com/office/drawing/2014/main" id="{B0D3DD0E-C9B0-433B-ADAA-E6381EA842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2243" y="6212608"/>
            <a:ext cx="1111595" cy="2159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40000"/>
              </a:spcBef>
              <a:spcAft>
                <a:spcPts val="600"/>
              </a:spcAft>
              <a:buClr>
                <a:srgbClr val="FF6600"/>
              </a:buClr>
              <a:buChar char="•"/>
              <a:tabLst>
                <a:tab pos="2247900" algn="l"/>
              </a:tabLs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rgbClr val="FF6600"/>
              </a:buClr>
              <a:buFont typeface="Times New Roman" pitchFamily="18" charset="0"/>
              <a:buChar char="–"/>
              <a:tabLst>
                <a:tab pos="2247900" algn="l"/>
              </a:tabLs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rgbClr val="FF6600"/>
              </a:buClr>
              <a:buChar char="•"/>
              <a:tabLst>
                <a:tab pos="2247900" algn="l"/>
              </a:tabLs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rgbClr val="FF6600"/>
              </a:buClr>
              <a:buFont typeface="Times New Roman" pitchFamily="18" charset="0"/>
              <a:buChar char="–"/>
              <a:tabLst>
                <a:tab pos="2247900" algn="l"/>
              </a:tabLs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rgbClr val="FF6600"/>
              </a:buClr>
              <a:buChar char="•"/>
              <a:tabLst>
                <a:tab pos="2247900" algn="l"/>
              </a:tabLs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FF6600"/>
              </a:buClr>
              <a:buChar char="•"/>
              <a:tabLst>
                <a:tab pos="2247900" algn="l"/>
              </a:tabLs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FF6600"/>
              </a:buClr>
              <a:buChar char="•"/>
              <a:tabLst>
                <a:tab pos="2247900" algn="l"/>
              </a:tabLs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FF6600"/>
              </a:buClr>
              <a:buChar char="•"/>
              <a:tabLst>
                <a:tab pos="2247900" algn="l"/>
              </a:tabLs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FF6600"/>
              </a:buClr>
              <a:buChar char="•"/>
              <a:tabLst>
                <a:tab pos="2247900" algn="l"/>
              </a:tabLst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>
              <a:spcBef>
                <a:spcPts val="600"/>
              </a:spcBef>
              <a:spcAft>
                <a:spcPct val="0"/>
              </a:spcAft>
              <a:buClrTx/>
              <a:buNone/>
            </a:pPr>
            <a:r>
              <a:rPr lang="en-GB" alt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Saturation</a:t>
            </a:r>
          </a:p>
        </p:txBody>
      </p:sp>
      <p:pic>
        <p:nvPicPr>
          <p:cNvPr id="100" name="Picture 15">
            <a:extLst>
              <a:ext uri="{FF2B5EF4-FFF2-40B4-BE49-F238E27FC236}">
                <a16:creationId xmlns:a16="http://schemas.microsoft.com/office/drawing/2014/main" id="{1B10E56C-7526-4347-AA41-40BFF44058A3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236" y="1324542"/>
            <a:ext cx="2664296" cy="2536259"/>
          </a:xfrm>
          <a:prstGeom prst="rect">
            <a:avLst/>
          </a:prstGeom>
        </p:spPr>
      </p:pic>
      <p:sp>
        <p:nvSpPr>
          <p:cNvPr id="101" name="Rettangolo 100">
            <a:extLst>
              <a:ext uri="{FF2B5EF4-FFF2-40B4-BE49-F238E27FC236}">
                <a16:creationId xmlns:a16="http://schemas.microsoft.com/office/drawing/2014/main" id="{74EBB9E3-8215-4CC6-8318-53D2CC19F3CB}"/>
              </a:ext>
            </a:extLst>
          </p:cNvPr>
          <p:cNvSpPr/>
          <p:nvPr/>
        </p:nvSpPr>
        <p:spPr>
          <a:xfrm>
            <a:off x="674366" y="927069"/>
            <a:ext cx="25997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Pastore et al., 2013, NED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2D5D115-DCA1-2F1D-12FB-73DF4A89335A}"/>
              </a:ext>
            </a:extLst>
          </p:cNvPr>
          <p:cNvSpPr txBox="1"/>
          <p:nvPr/>
        </p:nvSpPr>
        <p:spPr>
          <a:xfrm>
            <a:off x="674366" y="530388"/>
            <a:ext cx="4203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Inter-granular </a:t>
            </a:r>
            <a:r>
              <a:rPr lang="it-IT" sz="2400" b="1" dirty="0" err="1"/>
              <a:t>bubble</a:t>
            </a:r>
            <a:r>
              <a:rPr lang="it-IT" sz="2400" b="1" dirty="0"/>
              <a:t> </a:t>
            </a:r>
            <a:r>
              <a:rPr lang="it-IT" sz="2400" b="1" dirty="0" err="1"/>
              <a:t>evolution</a:t>
            </a:r>
            <a:endParaRPr lang="it-IT" sz="2400" b="1" dirty="0"/>
          </a:p>
        </p:txBody>
      </p:sp>
    </p:spTree>
    <p:extLst>
      <p:ext uri="{BB962C8B-B14F-4D97-AF65-F5344CB8AC3E}">
        <p14:creationId xmlns:p14="http://schemas.microsoft.com/office/powerpoint/2010/main" val="2176100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3B5AB590-F942-49B0-9E87-68874149C0A5}"/>
              </a:ext>
            </a:extLst>
          </p:cNvPr>
          <p:cNvSpPr/>
          <p:nvPr/>
        </p:nvSpPr>
        <p:spPr>
          <a:xfrm>
            <a:off x="10051932" y="5009778"/>
            <a:ext cx="25997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White et al., 2006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AB9A513-FED6-AAB2-E2BD-CB0B8979BA69}"/>
              </a:ext>
            </a:extLst>
          </p:cNvPr>
          <p:cNvSpPr txBox="1"/>
          <p:nvPr/>
        </p:nvSpPr>
        <p:spPr>
          <a:xfrm>
            <a:off x="674366" y="530388"/>
            <a:ext cx="7603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Inter-granular </a:t>
            </a:r>
            <a:r>
              <a:rPr lang="it-IT" sz="2400" b="1" dirty="0" err="1"/>
              <a:t>bubble</a:t>
            </a:r>
            <a:r>
              <a:rPr lang="it-IT" sz="2400" b="1" dirty="0"/>
              <a:t> </a:t>
            </a:r>
            <a:r>
              <a:rPr lang="it-IT" sz="2400" b="1" dirty="0" err="1"/>
              <a:t>evolution</a:t>
            </a:r>
            <a:r>
              <a:rPr lang="it-IT" sz="2400" b="1" dirty="0"/>
              <a:t>, separate </a:t>
            </a:r>
            <a:r>
              <a:rPr lang="it-IT" sz="2400" b="1" dirty="0" err="1"/>
              <a:t>effect</a:t>
            </a:r>
            <a:r>
              <a:rPr lang="it-IT" sz="2400" b="1" dirty="0"/>
              <a:t> validation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58996A0-A965-AC2E-E212-BC4DD88E8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1" y="1293422"/>
            <a:ext cx="5324473" cy="399335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32B2307-39E7-5924-4689-E2D8F5F69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744" y="1571223"/>
            <a:ext cx="4670737" cy="350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64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53B2DA0-1EF6-A9E1-3196-4F5DC7B3EC6A}"/>
              </a:ext>
            </a:extLst>
          </p:cNvPr>
          <p:cNvSpPr txBox="1"/>
          <p:nvPr/>
        </p:nvSpPr>
        <p:spPr>
          <a:xfrm>
            <a:off x="674366" y="530388"/>
            <a:ext cx="3666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The SCIANTIX 2.0 flowchart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C19519A-1235-BD5D-0733-3BE72DB01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38" y="1501174"/>
            <a:ext cx="5824704" cy="426451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A3E19E6-0505-B98D-F151-EC98E5F31F0B}"/>
              </a:ext>
            </a:extLst>
          </p:cNvPr>
          <p:cNvSpPr txBox="1"/>
          <p:nvPr/>
        </p:nvSpPr>
        <p:spPr>
          <a:xfrm>
            <a:off x="7695196" y="1437708"/>
            <a:ext cx="3868156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Calibri" panose="020F0502020204030204" pitchFamily="34" charset="0"/>
              <a:buChar char="-"/>
            </a:pPr>
            <a:r>
              <a:rPr lang="nl-BE" dirty="0"/>
              <a:t>External shell (right) representing the coupling with fuel performance codes (TRANSURANUS</a:t>
            </a:r>
            <a:r>
              <a:rPr lang="nl-BE" sz="1800" dirty="0">
                <a:effectLst/>
                <a:ea typeface="Calibri" panose="020F0502020204030204" pitchFamily="34" charset="0"/>
                <a:cs typeface="Segoe UI Light" panose="020B0502040204020203" pitchFamily="34" charset="0"/>
              </a:rPr>
              <a:t>, OFFBEAT, …)</a:t>
            </a:r>
          </a:p>
          <a:p>
            <a:pPr marL="285750" indent="-285750">
              <a:spcAft>
                <a:spcPts val="1200"/>
              </a:spcAft>
              <a:buFont typeface="Calibri" panose="020F0502020204030204" pitchFamily="34" charset="0"/>
              <a:buChar char="-"/>
            </a:pPr>
            <a:r>
              <a:rPr lang="nl-BE" dirty="0">
                <a:ea typeface="Calibri" panose="020F0502020204030204" pitchFamily="34" charset="0"/>
                <a:cs typeface="Segoe UI Light" panose="020B0502040204020203" pitchFamily="34" charset="0"/>
              </a:rPr>
              <a:t>M</a:t>
            </a:r>
            <a:r>
              <a:rPr lang="nl-BE" sz="1800" dirty="0">
                <a:effectLst/>
                <a:ea typeface="Calibri" panose="020F0502020204030204" pitchFamily="34" charset="0"/>
                <a:cs typeface="Segoe UI Light" panose="020B0502040204020203" pitchFamily="34" charset="0"/>
              </a:rPr>
              <a:t>eso-scale module (left)</a:t>
            </a:r>
            <a:r>
              <a:rPr lang="nl-BE" dirty="0">
                <a:ea typeface="Calibri" panose="020F0502020204030204" pitchFamily="34" charset="0"/>
                <a:cs typeface="Segoe UI Light" panose="020B0502040204020203" pitchFamily="34" charset="0"/>
              </a:rPr>
              <a:t> containing physical / behavioural models </a:t>
            </a:r>
          </a:p>
          <a:p>
            <a:pPr marL="742950" lvl="1" indent="-285750">
              <a:spcAft>
                <a:spcPts val="1200"/>
              </a:spcAft>
              <a:buFont typeface="Calibri" panose="020F0502020204030204" pitchFamily="34" charset="0"/>
              <a:buChar char="-"/>
            </a:pPr>
            <a:r>
              <a:rPr lang="nl-BE" dirty="0">
                <a:effectLst/>
                <a:ea typeface="Calibri" panose="020F0502020204030204" pitchFamily="34" charset="0"/>
                <a:cs typeface="Segoe UI Light" panose="020B0502040204020203" pitchFamily="34" charset="0"/>
              </a:rPr>
              <a:t>construction of specific objects for IGB modelling</a:t>
            </a:r>
          </a:p>
          <a:p>
            <a:pPr marL="742950" lvl="1" indent="-285750">
              <a:spcAft>
                <a:spcPts val="1200"/>
              </a:spcAft>
              <a:buFont typeface="Calibri" panose="020F0502020204030204" pitchFamily="34" charset="0"/>
              <a:buChar char="-"/>
            </a:pPr>
            <a:r>
              <a:rPr lang="nl-BE" dirty="0">
                <a:ea typeface="Calibri" panose="020F0502020204030204" pitchFamily="34" charset="0"/>
                <a:cs typeface="Segoe UI Light" panose="020B0502040204020203" pitchFamily="34" charset="0"/>
              </a:rPr>
              <a:t>definition of solvers (robust numerics)</a:t>
            </a:r>
          </a:p>
          <a:p>
            <a:pPr marL="742950" lvl="1" indent="-285750">
              <a:spcAft>
                <a:spcPts val="1200"/>
              </a:spcAft>
              <a:buFont typeface="Calibri" panose="020F0502020204030204" pitchFamily="34" charset="0"/>
              <a:buChar char="-"/>
            </a:pPr>
            <a:r>
              <a:rPr lang="nl-BE" dirty="0">
                <a:ea typeface="Calibri" panose="020F0502020204030204" pitchFamily="34" charset="0"/>
                <a:cs typeface="Segoe UI Light" panose="020B0502040204020203" pitchFamily="34" charset="0"/>
              </a:rPr>
              <a:t>simulation = models + solvers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nl-BE" dirty="0">
              <a:ea typeface="Calibri" panose="020F0502020204030204" pitchFamily="34" charset="0"/>
              <a:cs typeface="Segoe UI Light" panose="020B0502040204020203" pitchFamily="34" charset="0"/>
            </a:endParaRPr>
          </a:p>
          <a:p>
            <a:pPr marL="0" lvl="1"/>
            <a:r>
              <a:rPr lang="it-IT" dirty="0">
                <a:ea typeface="Calibri" panose="020F0502020204030204" pitchFamily="34" charset="0"/>
                <a:cs typeface="Segoe UI Light" panose="020B0502040204020203" pitchFamily="34" charset="0"/>
              </a:rPr>
              <a:t>V&amp;V </a:t>
            </a:r>
            <a:r>
              <a:rPr lang="it-IT" dirty="0" err="1">
                <a:ea typeface="Calibri" panose="020F0502020204030204" pitchFamily="34" charset="0"/>
                <a:cs typeface="Segoe UI Light" panose="020B0502040204020203" pitchFamily="34" charset="0"/>
              </a:rPr>
              <a:t>continuous</a:t>
            </a:r>
            <a:r>
              <a:rPr lang="it-IT" dirty="0">
                <a:ea typeface="Calibri" panose="020F0502020204030204" pitchFamily="34" charset="0"/>
                <a:cs typeface="Segoe UI Light" panose="020B0502040204020203" pitchFamily="34" charset="0"/>
              </a:rPr>
              <a:t> activities, </a:t>
            </a:r>
            <a:r>
              <a:rPr lang="it-IT" dirty="0" err="1">
                <a:ea typeface="Calibri" panose="020F0502020204030204" pitchFamily="34" charset="0"/>
                <a:cs typeface="Segoe UI Light" panose="020B0502040204020203" pitchFamily="34" charset="0"/>
              </a:rPr>
              <a:t>matrix</a:t>
            </a:r>
            <a:r>
              <a:rPr lang="it-IT" dirty="0">
                <a:ea typeface="Calibri" panose="020F0502020204030204" pitchFamily="34" charset="0"/>
                <a:cs typeface="Segoe UI Light" panose="020B0502040204020203" pitchFamily="34" charset="0"/>
              </a:rPr>
              <a:t> of </a:t>
            </a:r>
            <a:r>
              <a:rPr lang="it-IT" dirty="0" err="1">
                <a:ea typeface="Calibri" panose="020F0502020204030204" pitchFamily="34" charset="0"/>
                <a:cs typeface="Segoe UI Light" panose="020B0502040204020203" pitchFamily="34" charset="0"/>
              </a:rPr>
              <a:t>cases</a:t>
            </a:r>
            <a:r>
              <a:rPr lang="it-IT" dirty="0">
                <a:ea typeface="Calibri" panose="020F0502020204030204" pitchFamily="34" charset="0"/>
                <a:cs typeface="Segoe UI Light" panose="020B0502040204020203" pitchFamily="34" charset="0"/>
              </a:rPr>
              <a:t> for non-</a:t>
            </a:r>
            <a:r>
              <a:rPr lang="it-IT" dirty="0" err="1">
                <a:ea typeface="Calibri" panose="020F0502020204030204" pitchFamily="34" charset="0"/>
                <a:cs typeface="Segoe UI Light" panose="020B0502040204020203" pitchFamily="34" charset="0"/>
              </a:rPr>
              <a:t>regression</a:t>
            </a:r>
            <a:r>
              <a:rPr lang="it-IT" dirty="0">
                <a:ea typeface="Calibri" panose="020F0502020204030204" pitchFamily="34" charset="0"/>
                <a:cs typeface="Segoe UI Light" panose="020B0502040204020203" pitchFamily="34" charset="0"/>
              </a:rPr>
              <a:t> </a:t>
            </a:r>
            <a:r>
              <a:rPr lang="it-IT" dirty="0" err="1">
                <a:ea typeface="Calibri" panose="020F0502020204030204" pitchFamily="34" charset="0"/>
                <a:cs typeface="Segoe UI Light" panose="020B0502040204020203" pitchFamily="34" charset="0"/>
              </a:rPr>
              <a:t>tests</a:t>
            </a:r>
            <a:endParaRPr lang="nl-BE" dirty="0">
              <a:ea typeface="Calibri" panose="020F0502020204030204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124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53B2DA0-1EF6-A9E1-3196-4F5DC7B3EC6A}"/>
              </a:ext>
            </a:extLst>
          </p:cNvPr>
          <p:cNvSpPr txBox="1"/>
          <p:nvPr/>
        </p:nvSpPr>
        <p:spPr>
          <a:xfrm>
            <a:off x="674366" y="530388"/>
            <a:ext cx="5003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The SCIANTIX 2.0 </a:t>
            </a:r>
            <a:r>
              <a:rPr lang="it-IT" sz="2400" b="1" dirty="0" err="1"/>
              <a:t>inheritance</a:t>
            </a:r>
            <a:r>
              <a:rPr lang="it-IT" sz="2400" b="1" dirty="0"/>
              <a:t> </a:t>
            </a:r>
            <a:r>
              <a:rPr lang="it-IT" sz="2400" b="1" dirty="0" err="1"/>
              <a:t>diagram</a:t>
            </a:r>
            <a:endParaRPr lang="it-IT" sz="2400" b="1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AAFF1F2-275D-EEEE-F5F5-27F70B0EA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916" y="1681203"/>
            <a:ext cx="8660168" cy="401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086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53B2DA0-1EF6-A9E1-3196-4F5DC7B3EC6A}"/>
              </a:ext>
            </a:extLst>
          </p:cNvPr>
          <p:cNvSpPr txBox="1"/>
          <p:nvPr/>
        </p:nvSpPr>
        <p:spPr>
          <a:xfrm>
            <a:off x="674366" y="530388"/>
            <a:ext cx="5003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The SCIANTIX 2.0 </a:t>
            </a:r>
            <a:r>
              <a:rPr lang="it-IT" sz="2400" b="1" dirty="0" err="1"/>
              <a:t>inheritance</a:t>
            </a:r>
            <a:r>
              <a:rPr lang="it-IT" sz="2400" b="1" dirty="0"/>
              <a:t> </a:t>
            </a:r>
            <a:r>
              <a:rPr lang="it-IT" sz="2400" b="1" dirty="0" err="1"/>
              <a:t>diagram</a:t>
            </a:r>
            <a:endParaRPr lang="it-IT" sz="2400" b="1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AAFF1F2-275D-EEEE-F5F5-27F70B0EA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916" y="1681203"/>
            <a:ext cx="8660168" cy="401254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F595570-B355-0FB8-68EE-50BDDA842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916" y="1681203"/>
            <a:ext cx="8660168" cy="4012544"/>
          </a:xfrm>
          <a:prstGeom prst="rect">
            <a:avLst/>
          </a:prstGeom>
        </p:spPr>
      </p:pic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F4EE29BD-43D2-3796-4CB2-82F01FA2B20F}"/>
              </a:ext>
            </a:extLst>
          </p:cNvPr>
          <p:cNvSpPr/>
          <p:nvPr/>
        </p:nvSpPr>
        <p:spPr>
          <a:xfrm>
            <a:off x="7482254" y="3112476"/>
            <a:ext cx="2773094" cy="1140656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984A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397AABFB-21BF-EFEB-23CD-EDE4F5F8EA9F}"/>
              </a:ext>
            </a:extLst>
          </p:cNvPr>
          <p:cNvSpPr/>
          <p:nvPr/>
        </p:nvSpPr>
        <p:spPr>
          <a:xfrm>
            <a:off x="5378548" y="4448908"/>
            <a:ext cx="1453074" cy="493541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984A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FFCA1D2-0988-43FF-A350-2DD9CDB97D69}"/>
              </a:ext>
            </a:extLst>
          </p:cNvPr>
          <p:cNvSpPr txBox="1"/>
          <p:nvPr/>
        </p:nvSpPr>
        <p:spPr>
          <a:xfrm>
            <a:off x="10363198" y="3112476"/>
            <a:ext cx="1479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984A9C"/>
                </a:solidFill>
              </a:rPr>
              <a:t>Helium</a:t>
            </a:r>
            <a:endParaRPr lang="it-IT" dirty="0">
              <a:solidFill>
                <a:srgbClr val="984A9C"/>
              </a:solidFill>
            </a:endParaRPr>
          </a:p>
          <a:p>
            <a:r>
              <a:rPr lang="it-IT" dirty="0">
                <a:solidFill>
                  <a:srgbClr val="984A9C"/>
                </a:solidFill>
              </a:rPr>
              <a:t>in UO</a:t>
            </a:r>
            <a:r>
              <a:rPr lang="it-IT" baseline="-25000" dirty="0">
                <a:solidFill>
                  <a:srgbClr val="984A9C"/>
                </a:solidFill>
              </a:rPr>
              <a:t>2</a:t>
            </a:r>
            <a:r>
              <a:rPr lang="it-IT" dirty="0">
                <a:solidFill>
                  <a:srgbClr val="984A9C"/>
                </a:solidFill>
              </a:rPr>
              <a:t> / MOX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0573FEE-39E0-7E31-BB97-4C5BBAB26952}"/>
              </a:ext>
            </a:extLst>
          </p:cNvPr>
          <p:cNvSpPr txBox="1"/>
          <p:nvPr/>
        </p:nvSpPr>
        <p:spPr>
          <a:xfrm>
            <a:off x="6928337" y="4481938"/>
            <a:ext cx="42596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984A9C"/>
                </a:solidFill>
              </a:rPr>
              <a:t>Helium</a:t>
            </a:r>
            <a:r>
              <a:rPr lang="it-IT" dirty="0">
                <a:solidFill>
                  <a:srgbClr val="984A9C"/>
                </a:solidFill>
              </a:rPr>
              <a:t> </a:t>
            </a:r>
            <a:r>
              <a:rPr lang="it-IT" dirty="0" err="1">
                <a:solidFill>
                  <a:srgbClr val="984A9C"/>
                </a:solidFill>
              </a:rPr>
              <a:t>behaviour</a:t>
            </a:r>
            <a:endParaRPr lang="it-IT" dirty="0">
              <a:solidFill>
                <a:srgbClr val="984A9C"/>
              </a:solidFill>
            </a:endParaRP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rgbClr val="984A9C"/>
                </a:solidFill>
              </a:rPr>
              <a:t>Production</a:t>
            </a:r>
          </a:p>
          <a:p>
            <a:pPr marL="285750" indent="-285750">
              <a:buFontTx/>
              <a:buChar char="-"/>
            </a:pPr>
            <a:r>
              <a:rPr lang="it-IT" dirty="0" err="1">
                <a:solidFill>
                  <a:srgbClr val="984A9C"/>
                </a:solidFill>
              </a:rPr>
              <a:t>Diffusion</a:t>
            </a:r>
            <a:r>
              <a:rPr lang="it-IT" dirty="0">
                <a:solidFill>
                  <a:srgbClr val="984A9C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it-IT" dirty="0" err="1">
                <a:solidFill>
                  <a:srgbClr val="984A9C"/>
                </a:solidFill>
              </a:rPr>
              <a:t>Solubility</a:t>
            </a:r>
            <a:endParaRPr lang="it-IT" dirty="0">
              <a:solidFill>
                <a:srgbClr val="984A9C"/>
              </a:solidFill>
            </a:endParaRP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rgbClr val="984A9C"/>
                </a:solidFill>
              </a:rPr>
              <a:t>Interaction with </a:t>
            </a:r>
            <a:r>
              <a:rPr lang="it-IT" dirty="0" err="1">
                <a:solidFill>
                  <a:srgbClr val="984A9C"/>
                </a:solidFill>
              </a:rPr>
              <a:t>fission</a:t>
            </a:r>
            <a:r>
              <a:rPr lang="it-IT" dirty="0">
                <a:solidFill>
                  <a:srgbClr val="984A9C"/>
                </a:solidFill>
              </a:rPr>
              <a:t> </a:t>
            </a:r>
            <a:r>
              <a:rPr lang="it-IT" dirty="0" err="1">
                <a:solidFill>
                  <a:srgbClr val="984A9C"/>
                </a:solidFill>
              </a:rPr>
              <a:t>gases</a:t>
            </a:r>
            <a:r>
              <a:rPr lang="it-IT" dirty="0">
                <a:solidFill>
                  <a:srgbClr val="984A9C"/>
                </a:solidFill>
              </a:rPr>
              <a:t> </a:t>
            </a:r>
            <a:r>
              <a:rPr lang="it-IT" dirty="0">
                <a:solidFill>
                  <a:srgbClr val="984A9C"/>
                </a:solidFill>
                <a:sym typeface="Wingdings" panose="05000000000000000000" pitchFamily="2" charset="2"/>
              </a:rPr>
              <a:t> </a:t>
            </a:r>
            <a:r>
              <a:rPr lang="it-IT" dirty="0" err="1">
                <a:solidFill>
                  <a:srgbClr val="984A9C"/>
                </a:solidFill>
                <a:sym typeface="Wingdings" panose="05000000000000000000" pitchFamily="2" charset="2"/>
              </a:rPr>
              <a:t>bubbles</a:t>
            </a:r>
            <a:r>
              <a:rPr lang="it-IT" dirty="0">
                <a:solidFill>
                  <a:srgbClr val="984A9C"/>
                </a:solidFill>
              </a:rPr>
              <a:t> 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D1B79254-D02D-E9E1-11AB-D7EF154E6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62" y="6293453"/>
            <a:ext cx="1066808" cy="37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2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53B2DA0-1EF6-A9E1-3196-4F5DC7B3EC6A}"/>
              </a:ext>
            </a:extLst>
          </p:cNvPr>
          <p:cNvSpPr txBox="1"/>
          <p:nvPr/>
        </p:nvSpPr>
        <p:spPr>
          <a:xfrm>
            <a:off x="674366" y="530388"/>
            <a:ext cx="5003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The SCIANTIX 2.0 </a:t>
            </a:r>
            <a:r>
              <a:rPr lang="it-IT" sz="2400" b="1" dirty="0" err="1"/>
              <a:t>inheritance</a:t>
            </a:r>
            <a:r>
              <a:rPr lang="it-IT" sz="2400" b="1" dirty="0"/>
              <a:t> </a:t>
            </a:r>
            <a:r>
              <a:rPr lang="it-IT" sz="2400" b="1" dirty="0" err="1"/>
              <a:t>diagram</a:t>
            </a:r>
            <a:endParaRPr lang="it-IT" sz="2400" b="1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AAFF1F2-275D-EEEE-F5F5-27F70B0EA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916" y="1681203"/>
            <a:ext cx="8660168" cy="4012544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AADA2502-6D35-7D42-A1C9-AD26B35BC4E8}"/>
              </a:ext>
            </a:extLst>
          </p:cNvPr>
          <p:cNvSpPr/>
          <p:nvPr/>
        </p:nvSpPr>
        <p:spPr>
          <a:xfrm>
            <a:off x="7482254" y="3112476"/>
            <a:ext cx="2773094" cy="1140656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2F3DA6AF-88F7-AD51-11DB-D232FF3B9316}"/>
              </a:ext>
            </a:extLst>
          </p:cNvPr>
          <p:cNvSpPr/>
          <p:nvPr/>
        </p:nvSpPr>
        <p:spPr>
          <a:xfrm>
            <a:off x="5378548" y="4448908"/>
            <a:ext cx="1453074" cy="493541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5827E83-E6A8-D1B6-CBDF-D6052C0708A9}"/>
              </a:ext>
            </a:extLst>
          </p:cNvPr>
          <p:cNvSpPr txBox="1"/>
          <p:nvPr/>
        </p:nvSpPr>
        <p:spPr>
          <a:xfrm>
            <a:off x="10363200" y="3112476"/>
            <a:ext cx="1604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/>
                </a:solidFill>
              </a:rPr>
              <a:t>Cs, I, Te, … in …</a:t>
            </a:r>
          </a:p>
          <a:p>
            <a:r>
              <a:rPr lang="it-IT" dirty="0" err="1">
                <a:solidFill>
                  <a:schemeClr val="accent1"/>
                </a:solidFill>
              </a:rPr>
              <a:t>CsI</a:t>
            </a:r>
            <a:r>
              <a:rPr lang="it-IT" dirty="0">
                <a:solidFill>
                  <a:schemeClr val="accent1"/>
                </a:solidFill>
              </a:rPr>
              <a:t>, … in …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4291C6E-DA7B-835F-B3EC-866945076E63}"/>
              </a:ext>
            </a:extLst>
          </p:cNvPr>
          <p:cNvSpPr txBox="1"/>
          <p:nvPr/>
        </p:nvSpPr>
        <p:spPr>
          <a:xfrm>
            <a:off x="7139216" y="4671680"/>
            <a:ext cx="4658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accent1"/>
                </a:solidFill>
              </a:rPr>
              <a:t>Interaction with </a:t>
            </a:r>
            <a:r>
              <a:rPr lang="it-IT" dirty="0" err="1">
                <a:solidFill>
                  <a:schemeClr val="accent1"/>
                </a:solidFill>
              </a:rPr>
              <a:t>thermochemistry</a:t>
            </a:r>
            <a:r>
              <a:rPr lang="it-IT" dirty="0">
                <a:solidFill>
                  <a:schemeClr val="accent1"/>
                </a:solidFill>
              </a:rPr>
              <a:t> </a:t>
            </a:r>
            <a:r>
              <a:rPr lang="it-IT" dirty="0" err="1">
                <a:solidFill>
                  <a:schemeClr val="accent1"/>
                </a:solidFill>
              </a:rPr>
              <a:t>module</a:t>
            </a:r>
            <a:endParaRPr lang="it-IT" dirty="0">
              <a:solidFill>
                <a:schemeClr val="accent1"/>
              </a:solidFill>
            </a:endParaRPr>
          </a:p>
          <a:p>
            <a:pPr marL="285750" indent="-285750">
              <a:buFontTx/>
              <a:buChar char="-"/>
            </a:pPr>
            <a:r>
              <a:rPr lang="it-IT" dirty="0" err="1">
                <a:solidFill>
                  <a:schemeClr val="accent1"/>
                </a:solidFill>
              </a:rPr>
              <a:t>Useful</a:t>
            </a:r>
            <a:r>
              <a:rPr lang="it-IT" dirty="0">
                <a:solidFill>
                  <a:schemeClr val="accent1"/>
                </a:solidFill>
              </a:rPr>
              <a:t> for </a:t>
            </a:r>
            <a:r>
              <a:rPr lang="it-IT" dirty="0" err="1">
                <a:solidFill>
                  <a:schemeClr val="accent1"/>
                </a:solidFill>
              </a:rPr>
              <a:t>experimental</a:t>
            </a:r>
            <a:r>
              <a:rPr lang="it-IT" dirty="0">
                <a:solidFill>
                  <a:schemeClr val="accent1"/>
                </a:solidFill>
              </a:rPr>
              <a:t> design (source </a:t>
            </a:r>
            <a:r>
              <a:rPr lang="it-IT" dirty="0" err="1">
                <a:solidFill>
                  <a:schemeClr val="accent1"/>
                </a:solidFill>
              </a:rPr>
              <a:t>term</a:t>
            </a:r>
            <a:r>
              <a:rPr lang="it-IT" dirty="0">
                <a:solidFill>
                  <a:schemeClr val="accent1"/>
                </a:solidFill>
              </a:rPr>
              <a:t> </a:t>
            </a:r>
            <a:r>
              <a:rPr lang="it-IT" dirty="0" err="1">
                <a:solidFill>
                  <a:schemeClr val="accent1"/>
                </a:solidFill>
              </a:rPr>
              <a:t>estimation</a:t>
            </a:r>
            <a:r>
              <a:rPr lang="it-IT" dirty="0">
                <a:solidFill>
                  <a:schemeClr val="accent1"/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accent1"/>
                </a:solidFill>
              </a:rPr>
              <a:t>Step </a:t>
            </a:r>
            <a:r>
              <a:rPr lang="it-IT" dirty="0" err="1">
                <a:solidFill>
                  <a:schemeClr val="accent1"/>
                </a:solidFill>
              </a:rPr>
              <a:t>towards</a:t>
            </a:r>
            <a:r>
              <a:rPr lang="it-IT" dirty="0">
                <a:solidFill>
                  <a:schemeClr val="accent1"/>
                </a:solidFill>
              </a:rPr>
              <a:t> JOG models 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1D8F106-5245-F862-4930-EBAF48A63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6" y="1222403"/>
            <a:ext cx="1976998" cy="147390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87D4758-1ED5-2FA4-720D-BE5E13DBB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062" y="6067226"/>
            <a:ext cx="1815921" cy="63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79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53B2DA0-1EF6-A9E1-3196-4F5DC7B3EC6A}"/>
              </a:ext>
            </a:extLst>
          </p:cNvPr>
          <p:cNvSpPr txBox="1"/>
          <p:nvPr/>
        </p:nvSpPr>
        <p:spPr>
          <a:xfrm>
            <a:off x="674366" y="530388"/>
            <a:ext cx="5003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The SCIANTIX 2.0 </a:t>
            </a:r>
            <a:r>
              <a:rPr lang="it-IT" sz="2400" b="1" dirty="0" err="1"/>
              <a:t>inheritance</a:t>
            </a:r>
            <a:r>
              <a:rPr lang="it-IT" sz="2400" b="1" dirty="0"/>
              <a:t> </a:t>
            </a:r>
            <a:r>
              <a:rPr lang="it-IT" sz="2400" b="1" dirty="0" err="1"/>
              <a:t>diagram</a:t>
            </a:r>
            <a:endParaRPr lang="it-IT" sz="2400" b="1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AAFF1F2-275D-EEEE-F5F5-27F70B0EA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916" y="1681203"/>
            <a:ext cx="8660168" cy="4012544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152B95D6-158D-05B8-E9A9-328E9C0953DB}"/>
              </a:ext>
            </a:extLst>
          </p:cNvPr>
          <p:cNvSpPr/>
          <p:nvPr/>
        </p:nvSpPr>
        <p:spPr>
          <a:xfrm>
            <a:off x="7482254" y="3112476"/>
            <a:ext cx="2773094" cy="1140656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1C764377-2AF1-3A68-A66B-66754E81177D}"/>
              </a:ext>
            </a:extLst>
          </p:cNvPr>
          <p:cNvSpPr/>
          <p:nvPr/>
        </p:nvSpPr>
        <p:spPr>
          <a:xfrm>
            <a:off x="5378548" y="4448908"/>
            <a:ext cx="1453074" cy="493541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711CBBA-E25C-CFF3-B821-CF50F7A999FA}"/>
              </a:ext>
            </a:extLst>
          </p:cNvPr>
          <p:cNvSpPr txBox="1"/>
          <p:nvPr/>
        </p:nvSpPr>
        <p:spPr>
          <a:xfrm>
            <a:off x="7121286" y="4613214"/>
            <a:ext cx="46587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 err="1">
                <a:solidFill>
                  <a:schemeClr val="accent1"/>
                </a:solidFill>
              </a:rPr>
              <a:t>Connected</a:t>
            </a:r>
            <a:r>
              <a:rPr lang="it-IT" dirty="0">
                <a:solidFill>
                  <a:schemeClr val="accent1"/>
                </a:solidFill>
              </a:rPr>
              <a:t> to </a:t>
            </a:r>
            <a:r>
              <a:rPr lang="it-IT" dirty="0" err="1">
                <a:solidFill>
                  <a:schemeClr val="accent1"/>
                </a:solidFill>
              </a:rPr>
              <a:t>fuel</a:t>
            </a:r>
            <a:r>
              <a:rPr lang="it-IT" dirty="0">
                <a:solidFill>
                  <a:schemeClr val="accent1"/>
                </a:solidFill>
              </a:rPr>
              <a:t> </a:t>
            </a:r>
            <a:r>
              <a:rPr lang="it-IT" dirty="0" err="1">
                <a:solidFill>
                  <a:schemeClr val="accent1"/>
                </a:solidFill>
              </a:rPr>
              <a:t>microstructure</a:t>
            </a:r>
            <a:r>
              <a:rPr lang="it-IT" dirty="0">
                <a:solidFill>
                  <a:schemeClr val="accent1"/>
                </a:solidFill>
              </a:rPr>
              <a:t> (e.g., High </a:t>
            </a:r>
            <a:r>
              <a:rPr lang="it-IT" dirty="0" err="1">
                <a:solidFill>
                  <a:schemeClr val="accent1"/>
                </a:solidFill>
              </a:rPr>
              <a:t>Burnup</a:t>
            </a:r>
            <a:r>
              <a:rPr lang="it-IT" dirty="0">
                <a:solidFill>
                  <a:schemeClr val="accent1"/>
                </a:solidFill>
              </a:rPr>
              <a:t> </a:t>
            </a:r>
            <a:r>
              <a:rPr lang="it-IT" dirty="0" err="1">
                <a:solidFill>
                  <a:schemeClr val="accent1"/>
                </a:solidFill>
              </a:rPr>
              <a:t>Structure</a:t>
            </a:r>
            <a:r>
              <a:rPr lang="it-IT" dirty="0">
                <a:solidFill>
                  <a:schemeClr val="accent1"/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accent1"/>
                </a:solidFill>
              </a:rPr>
              <a:t>Connection to </a:t>
            </a:r>
            <a:r>
              <a:rPr lang="it-IT" dirty="0" err="1">
                <a:solidFill>
                  <a:schemeClr val="accent1"/>
                </a:solidFill>
              </a:rPr>
              <a:t>material</a:t>
            </a:r>
            <a:r>
              <a:rPr lang="it-IT" dirty="0">
                <a:solidFill>
                  <a:schemeClr val="accent1"/>
                </a:solidFill>
              </a:rPr>
              <a:t> </a:t>
            </a:r>
            <a:r>
              <a:rPr lang="it-IT" dirty="0" err="1">
                <a:solidFill>
                  <a:schemeClr val="accent1"/>
                </a:solidFill>
              </a:rPr>
              <a:t>properties</a:t>
            </a:r>
            <a:endParaRPr lang="it-IT" dirty="0">
              <a:solidFill>
                <a:schemeClr val="accent1"/>
              </a:solidFill>
            </a:endParaRP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accent1"/>
                </a:solidFill>
              </a:rPr>
              <a:t>Use of </a:t>
            </a:r>
            <a:r>
              <a:rPr lang="it-IT" dirty="0" err="1">
                <a:solidFill>
                  <a:schemeClr val="accent1"/>
                </a:solidFill>
              </a:rPr>
              <a:t>advanced</a:t>
            </a:r>
            <a:r>
              <a:rPr lang="it-IT" dirty="0">
                <a:solidFill>
                  <a:schemeClr val="accent1"/>
                </a:solidFill>
              </a:rPr>
              <a:t> </a:t>
            </a:r>
            <a:r>
              <a:rPr lang="it-IT" dirty="0" err="1">
                <a:solidFill>
                  <a:schemeClr val="accent1"/>
                </a:solidFill>
              </a:rPr>
              <a:t>modelling</a:t>
            </a:r>
            <a:r>
              <a:rPr lang="it-IT" dirty="0">
                <a:solidFill>
                  <a:schemeClr val="accent1"/>
                </a:solidFill>
              </a:rPr>
              <a:t> techniques (surrogate </a:t>
            </a:r>
            <a:r>
              <a:rPr lang="it-IT" dirty="0" err="1">
                <a:solidFill>
                  <a:schemeClr val="accent1"/>
                </a:solidFill>
              </a:rPr>
              <a:t>modelling</a:t>
            </a:r>
            <a:r>
              <a:rPr lang="it-IT" dirty="0">
                <a:solidFill>
                  <a:schemeClr val="accent1"/>
                </a:solidFill>
              </a:rPr>
              <a:t>)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3196E1A-270E-2EC5-EBEF-68023153A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04" y="1176366"/>
            <a:ext cx="1790602" cy="12707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4C19F74-675E-C138-EEFC-9F4531FDE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04" y="5832273"/>
            <a:ext cx="1076872" cy="87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005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53B2DA0-1EF6-A9E1-3196-4F5DC7B3EC6A}"/>
              </a:ext>
            </a:extLst>
          </p:cNvPr>
          <p:cNvSpPr txBox="1"/>
          <p:nvPr/>
        </p:nvSpPr>
        <p:spPr>
          <a:xfrm>
            <a:off x="674366" y="530388"/>
            <a:ext cx="38997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/>
              <a:t>Ongoing</a:t>
            </a:r>
            <a:r>
              <a:rPr lang="it-IT" sz="2400" b="1" dirty="0"/>
              <a:t> model </a:t>
            </a:r>
            <a:r>
              <a:rPr lang="it-IT" sz="2400" b="1" dirty="0" err="1"/>
              <a:t>development</a:t>
            </a:r>
            <a:endParaRPr lang="it-IT" sz="2400" b="1" dirty="0"/>
          </a:p>
          <a:p>
            <a:r>
              <a:rPr lang="it-IT" sz="2400" b="1" dirty="0"/>
              <a:t>Athermal release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78124630-AD9D-9133-3B9C-60281193C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43" y="1500374"/>
            <a:ext cx="11311714" cy="452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16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53B2DA0-1EF6-A9E1-3196-4F5DC7B3EC6A}"/>
              </a:ext>
            </a:extLst>
          </p:cNvPr>
          <p:cNvSpPr txBox="1"/>
          <p:nvPr/>
        </p:nvSpPr>
        <p:spPr>
          <a:xfrm>
            <a:off x="674366" y="530388"/>
            <a:ext cx="38997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/>
              <a:t>Ongoing</a:t>
            </a:r>
            <a:r>
              <a:rPr lang="it-IT" sz="2400" b="1" dirty="0"/>
              <a:t> model </a:t>
            </a:r>
            <a:r>
              <a:rPr lang="it-IT" sz="2400" b="1" dirty="0" err="1"/>
              <a:t>development</a:t>
            </a:r>
            <a:endParaRPr lang="it-IT" sz="2400" b="1" dirty="0"/>
          </a:p>
          <a:p>
            <a:r>
              <a:rPr lang="it-IT" sz="2400" b="1" dirty="0"/>
              <a:t>Athermal release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7B79D59-83CD-F374-385E-B470AE9BC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62" y="1371585"/>
            <a:ext cx="10210875" cy="411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481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53B2DA0-1EF6-A9E1-3196-4F5DC7B3EC6A}"/>
              </a:ext>
            </a:extLst>
          </p:cNvPr>
          <p:cNvSpPr txBox="1"/>
          <p:nvPr/>
        </p:nvSpPr>
        <p:spPr>
          <a:xfrm>
            <a:off x="674366" y="530388"/>
            <a:ext cx="3164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Object, </a:t>
            </a:r>
            <a:r>
              <a:rPr lang="it-IT" sz="2400" b="1" dirty="0" err="1"/>
              <a:t>nuclear</a:t>
            </a:r>
            <a:r>
              <a:rPr lang="it-IT" sz="2400" b="1" dirty="0"/>
              <a:t> fuel pin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F0BA5BF6-F5B5-99E5-5323-A7F5551818DC}"/>
              </a:ext>
            </a:extLst>
          </p:cNvPr>
          <p:cNvGrpSpPr/>
          <p:nvPr/>
        </p:nvGrpSpPr>
        <p:grpSpPr>
          <a:xfrm>
            <a:off x="1325951" y="1240220"/>
            <a:ext cx="2981391" cy="5126189"/>
            <a:chOff x="323529" y="692696"/>
            <a:chExt cx="3434147" cy="590465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AB92C878-03E2-6F81-9456-ABA26D9A5A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1" y="692696"/>
              <a:ext cx="3218125" cy="590465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CDF743E3-1E5D-6346-FA97-7190420613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1049"/>
            <a:stretch/>
          </p:blipFill>
          <p:spPr bwMode="auto">
            <a:xfrm>
              <a:off x="683569" y="692696"/>
              <a:ext cx="288031" cy="59046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</p:pic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5FA6CD4E-1E41-47E3-6091-5CA7B7F55ECD}"/>
                </a:ext>
              </a:extLst>
            </p:cNvPr>
            <p:cNvSpPr/>
            <p:nvPr/>
          </p:nvSpPr>
          <p:spPr>
            <a:xfrm>
              <a:off x="323529" y="692696"/>
              <a:ext cx="360040" cy="5760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11B0A833-BE48-F066-2187-6F5759F16EB0}"/>
                </a:ext>
              </a:extLst>
            </p:cNvPr>
            <p:cNvSpPr/>
            <p:nvPr/>
          </p:nvSpPr>
          <p:spPr>
            <a:xfrm>
              <a:off x="2267744" y="1412776"/>
              <a:ext cx="792088" cy="28803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b="1" dirty="0" err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Cladding</a:t>
              </a:r>
              <a:endParaRPr lang="en-GB" sz="11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1FC142F7-20C3-A5EF-919F-608661CED1EA}"/>
                </a:ext>
              </a:extLst>
            </p:cNvPr>
            <p:cNvSpPr/>
            <p:nvPr/>
          </p:nvSpPr>
          <p:spPr>
            <a:xfrm>
              <a:off x="2267744" y="1916832"/>
              <a:ext cx="792088" cy="28803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b="1" dirty="0" err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Fuel</a:t>
              </a:r>
              <a:endParaRPr lang="en-GB" sz="11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3B1315F6-040A-413F-77BF-49AEAEFB6483}"/>
                </a:ext>
              </a:extLst>
            </p:cNvPr>
            <p:cNvSpPr/>
            <p:nvPr/>
          </p:nvSpPr>
          <p:spPr>
            <a:xfrm>
              <a:off x="2267744" y="945947"/>
              <a:ext cx="792088" cy="28803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b="1" dirty="0" err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Helium</a:t>
              </a:r>
              <a:r>
                <a:rPr lang="it-IT" sz="1000" b="1" dirty="0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gap</a:t>
              </a:r>
              <a:endParaRPr lang="en-GB" sz="10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58DC3FDF-0630-CEB3-8395-847C4834C78C}"/>
                </a:ext>
              </a:extLst>
            </p:cNvPr>
            <p:cNvSpPr/>
            <p:nvPr/>
          </p:nvSpPr>
          <p:spPr>
            <a:xfrm>
              <a:off x="1824575" y="4581128"/>
              <a:ext cx="360042" cy="9348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930B4F05-AFD9-D61A-6F1A-3029CF16E9B4}"/>
                </a:ext>
              </a:extLst>
            </p:cNvPr>
            <p:cNvSpPr/>
            <p:nvPr/>
          </p:nvSpPr>
          <p:spPr>
            <a:xfrm>
              <a:off x="1839588" y="2217069"/>
              <a:ext cx="360042" cy="5638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38EABE5A-AE77-EF7F-F4AE-78D0552F59B7}"/>
                </a:ext>
              </a:extLst>
            </p:cNvPr>
            <p:cNvSpPr/>
            <p:nvPr/>
          </p:nvSpPr>
          <p:spPr>
            <a:xfrm>
              <a:off x="1907702" y="2181675"/>
              <a:ext cx="291928" cy="5638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8" name="Rettangolo 17">
            <a:extLst>
              <a:ext uri="{FF2B5EF4-FFF2-40B4-BE49-F238E27FC236}">
                <a16:creationId xmlns:a16="http://schemas.microsoft.com/office/drawing/2014/main" id="{5EACE565-D5A9-D6C9-2488-DC40E6FD37EA}"/>
              </a:ext>
            </a:extLst>
          </p:cNvPr>
          <p:cNvSpPr/>
          <p:nvPr/>
        </p:nvSpPr>
        <p:spPr>
          <a:xfrm>
            <a:off x="5180753" y="1477392"/>
            <a:ext cx="5062796" cy="42473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cs typeface="Segoe UI Light" panose="020B0502040204020203" pitchFamily="34" charset="0"/>
              </a:rPr>
              <a:t>Nuclear fuel rod (</a:t>
            </a:r>
            <a:r>
              <a:rPr lang="en-US" dirty="0" err="1">
                <a:cs typeface="Segoe UI Light" panose="020B0502040204020203" pitchFamily="34" charset="0"/>
              </a:rPr>
              <a:t>ThR</a:t>
            </a:r>
            <a:r>
              <a:rPr lang="en-US" dirty="0">
                <a:cs typeface="Segoe UI Light" panose="020B0502040204020203" pitchFamily="34" charset="0"/>
              </a:rPr>
              <a:t>//FR) is made of a </a:t>
            </a:r>
            <a:r>
              <a:rPr lang="en-US" b="1" dirty="0">
                <a:cs typeface="Segoe UI Light" panose="020B0502040204020203" pitchFamily="34" charset="0"/>
              </a:rPr>
              <a:t>stack of oxide (UO</a:t>
            </a:r>
            <a:r>
              <a:rPr lang="en-US" b="1" baseline="-25000" dirty="0">
                <a:cs typeface="Segoe UI Light" panose="020B0502040204020203" pitchFamily="34" charset="0"/>
              </a:rPr>
              <a:t>2</a:t>
            </a:r>
            <a:r>
              <a:rPr lang="en-US" b="1" dirty="0">
                <a:cs typeface="Segoe UI Light" panose="020B0502040204020203" pitchFamily="34" charset="0"/>
              </a:rPr>
              <a:t>//MOX) fuel pellets</a:t>
            </a:r>
            <a:r>
              <a:rPr lang="en-US" dirty="0">
                <a:cs typeface="Segoe UI Light" panose="020B0502040204020203" pitchFamily="34" charset="0"/>
              </a:rPr>
              <a:t> wrapped in </a:t>
            </a:r>
            <a:r>
              <a:rPr lang="en-US" b="1" dirty="0">
                <a:cs typeface="Segoe UI Light" panose="020B0502040204020203" pitchFamily="34" charset="0"/>
              </a:rPr>
              <a:t>metallic (</a:t>
            </a:r>
            <a:r>
              <a:rPr lang="en-US" b="1" dirty="0" err="1">
                <a:cs typeface="Segoe UI Light" panose="020B0502040204020203" pitchFamily="34" charset="0"/>
              </a:rPr>
              <a:t>Zry</a:t>
            </a:r>
            <a:r>
              <a:rPr lang="en-US" b="1" dirty="0">
                <a:cs typeface="Segoe UI Light" panose="020B0502040204020203" pitchFamily="34" charset="0"/>
              </a:rPr>
              <a:t>//SS) cladding</a:t>
            </a:r>
          </a:p>
          <a:p>
            <a:endParaRPr lang="en-US" dirty="0">
              <a:cs typeface="Segoe UI Light" panose="020B0502040204020203" pitchFamily="34" charset="0"/>
            </a:endParaRPr>
          </a:p>
          <a:p>
            <a:r>
              <a:rPr lang="en-US" dirty="0">
                <a:cs typeface="Segoe UI Light" panose="020B0502040204020203" pitchFamily="34" charset="0"/>
              </a:rPr>
              <a:t>Its performance is fundamental for </a:t>
            </a:r>
            <a:r>
              <a:rPr lang="en-US" b="1" dirty="0">
                <a:cs typeface="Segoe UI Light" panose="020B0502040204020203" pitchFamily="34" charset="0"/>
              </a:rPr>
              <a:t>safe operation</a:t>
            </a:r>
            <a:r>
              <a:rPr lang="en-US" dirty="0">
                <a:cs typeface="Segoe UI Light" panose="020B0502040204020203" pitchFamily="34" charset="0"/>
              </a:rPr>
              <a:t> of the reactor (and </a:t>
            </a:r>
            <a:r>
              <a:rPr lang="en-US" b="1" dirty="0">
                <a:cs typeface="Segoe UI Light" panose="020B0502040204020203" pitchFamily="34" charset="0"/>
              </a:rPr>
              <a:t>licensing</a:t>
            </a:r>
            <a:r>
              <a:rPr lang="en-US" dirty="0">
                <a:cs typeface="Segoe UI Light" panose="020B0502040204020203" pitchFamily="34" charset="0"/>
              </a:rPr>
              <a:t> and </a:t>
            </a:r>
            <a:r>
              <a:rPr lang="en-US" b="1" dirty="0">
                <a:cs typeface="Segoe UI Light" panose="020B0502040204020203" pitchFamily="34" charset="0"/>
              </a:rPr>
              <a:t>design</a:t>
            </a:r>
            <a:r>
              <a:rPr lang="en-US" dirty="0">
                <a:cs typeface="Segoe UI Light" panose="020B0502040204020203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cs typeface="Segoe UI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cs typeface="Segoe UI Light" panose="020B0502040204020203" pitchFamily="34" charset="0"/>
            </a:endParaRPr>
          </a:p>
          <a:p>
            <a:r>
              <a:rPr lang="en-US" dirty="0">
                <a:cs typeface="Segoe UI Light" panose="020B0502040204020203" pitchFamily="34" charset="0"/>
              </a:rPr>
              <a:t>Need of </a:t>
            </a:r>
            <a:r>
              <a:rPr lang="en-US" b="1" dirty="0">
                <a:cs typeface="Segoe UI Light" panose="020B0502040204020203" pitchFamily="34" charset="0"/>
              </a:rPr>
              <a:t>integral fuel performance codes (FPCs) </a:t>
            </a:r>
            <a:r>
              <a:rPr lang="en-US" dirty="0">
                <a:cs typeface="Segoe UI Light" panose="020B0502040204020203" pitchFamily="34" charset="0"/>
              </a:rPr>
              <a:t>and integral irradiation experiments to assess the fuel rod </a:t>
            </a:r>
            <a:r>
              <a:rPr lang="en-US" b="1" dirty="0">
                <a:cs typeface="Segoe UI Light" panose="020B0502040204020203" pitchFamily="34" charset="0"/>
              </a:rPr>
              <a:t>thermo-mechanical behaviour</a:t>
            </a:r>
            <a:r>
              <a:rPr lang="en-US" dirty="0">
                <a:cs typeface="Segoe UI Light" panose="020B0502040204020203" pitchFamily="34" charset="0"/>
              </a:rPr>
              <a:t> (</a:t>
            </a:r>
            <a:r>
              <a:rPr lang="el-GR" dirty="0">
                <a:cs typeface="Segoe UI Light" panose="020B0502040204020203" pitchFamily="34" charset="0"/>
              </a:rPr>
              <a:t>σ</a:t>
            </a:r>
            <a:r>
              <a:rPr lang="it-IT" dirty="0">
                <a:cs typeface="Segoe UI Light" panose="020B0502040204020203" pitchFamily="34" charset="0"/>
              </a:rPr>
              <a:t>,</a:t>
            </a:r>
            <a:r>
              <a:rPr lang="el-GR" dirty="0">
                <a:cs typeface="Segoe UI Light" panose="020B0502040204020203" pitchFamily="34" charset="0"/>
              </a:rPr>
              <a:t>ε</a:t>
            </a:r>
            <a:r>
              <a:rPr lang="it-IT" dirty="0">
                <a:cs typeface="Segoe UI Light" panose="020B0502040204020203" pitchFamily="34" charset="0"/>
              </a:rPr>
              <a:t>, and T</a:t>
            </a:r>
            <a:r>
              <a:rPr lang="en-US" dirty="0">
                <a:cs typeface="Segoe UI Light" panose="020B0502040204020203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cs typeface="Segoe UI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cs typeface="Segoe UI Light" panose="020B0502040204020203" pitchFamily="34" charset="0"/>
            </a:endParaRPr>
          </a:p>
          <a:p>
            <a:r>
              <a:rPr lang="en-US" dirty="0">
                <a:cs typeface="Segoe UI Light" panose="020B0502040204020203" pitchFamily="34" charset="0"/>
              </a:rPr>
              <a:t>Focus on inert gas behavior, i.e., </a:t>
            </a:r>
          </a:p>
          <a:p>
            <a:r>
              <a:rPr lang="en-US" b="1" dirty="0">
                <a:cs typeface="Segoe UI Light" panose="020B0502040204020203" pitchFamily="34" charset="0"/>
              </a:rPr>
              <a:t>gaseous swelling &amp; fission gas release</a:t>
            </a:r>
            <a:r>
              <a:rPr lang="en-US" dirty="0">
                <a:cs typeface="Segoe UI Light" panose="020B0502040204020203" pitchFamily="34" charset="0"/>
              </a:rPr>
              <a:t> </a:t>
            </a:r>
            <a:endParaRPr lang="en-US" b="1" dirty="0">
              <a:cs typeface="Segoe UI Light" panose="020B0502040204020203" pitchFamily="34" charset="0"/>
            </a:endParaRPr>
          </a:p>
        </p:txBody>
      </p:sp>
      <p:sp>
        <p:nvSpPr>
          <p:cNvPr id="19" name="Gallone 7">
            <a:extLst>
              <a:ext uri="{FF2B5EF4-FFF2-40B4-BE49-F238E27FC236}">
                <a16:creationId xmlns:a16="http://schemas.microsoft.com/office/drawing/2014/main" id="{F7C8F4FA-46E3-DE65-A7D3-3E37CAFEECAC}"/>
              </a:ext>
            </a:extLst>
          </p:cNvPr>
          <p:cNvSpPr/>
          <p:nvPr/>
        </p:nvSpPr>
        <p:spPr>
          <a:xfrm rot="5400000">
            <a:off x="7279576" y="3200485"/>
            <a:ext cx="288000" cy="504000"/>
          </a:xfrm>
          <a:prstGeom prst="chevro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Gallone 7">
            <a:extLst>
              <a:ext uri="{FF2B5EF4-FFF2-40B4-BE49-F238E27FC236}">
                <a16:creationId xmlns:a16="http://schemas.microsoft.com/office/drawing/2014/main" id="{7AB6F859-D4A0-31A8-8114-2B4CE3BF3B7D}"/>
              </a:ext>
            </a:extLst>
          </p:cNvPr>
          <p:cNvSpPr/>
          <p:nvPr/>
        </p:nvSpPr>
        <p:spPr>
          <a:xfrm rot="5400000">
            <a:off x="7279576" y="4552550"/>
            <a:ext cx="288000" cy="504000"/>
          </a:xfrm>
          <a:prstGeom prst="chevro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647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53B2DA0-1EF6-A9E1-3196-4F5DC7B3EC6A}"/>
              </a:ext>
            </a:extLst>
          </p:cNvPr>
          <p:cNvSpPr txBox="1"/>
          <p:nvPr/>
        </p:nvSpPr>
        <p:spPr>
          <a:xfrm>
            <a:off x="674366" y="530388"/>
            <a:ext cx="38997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/>
              <a:t>Ongoing</a:t>
            </a:r>
            <a:r>
              <a:rPr lang="it-IT" sz="2400" b="1" dirty="0"/>
              <a:t> model </a:t>
            </a:r>
            <a:r>
              <a:rPr lang="it-IT" sz="2400" b="1" dirty="0" err="1"/>
              <a:t>development</a:t>
            </a:r>
            <a:endParaRPr lang="it-IT" sz="2400" b="1" dirty="0"/>
          </a:p>
          <a:p>
            <a:r>
              <a:rPr lang="it-IT" sz="2400" b="1" dirty="0"/>
              <a:t>Athermal release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76FF74A-ABCC-A7F0-EBD5-99E871D57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37" y="1714551"/>
            <a:ext cx="10229925" cy="412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745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129516A-10A3-AB7F-57DA-764736245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891" y="1460503"/>
            <a:ext cx="8224217" cy="436241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F4B3B47-8A38-05C4-EFF5-8D442185857D}"/>
              </a:ext>
            </a:extLst>
          </p:cNvPr>
          <p:cNvSpPr txBox="1"/>
          <p:nvPr/>
        </p:nvSpPr>
        <p:spPr>
          <a:xfrm>
            <a:off x="674366" y="530388"/>
            <a:ext cx="38997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/>
              <a:t>Ongoing</a:t>
            </a:r>
            <a:r>
              <a:rPr lang="it-IT" sz="2400" b="1" dirty="0"/>
              <a:t> model </a:t>
            </a:r>
            <a:r>
              <a:rPr lang="it-IT" sz="2400" b="1" dirty="0" err="1"/>
              <a:t>development</a:t>
            </a:r>
            <a:endParaRPr lang="it-IT" sz="2400" b="1" dirty="0"/>
          </a:p>
          <a:p>
            <a:r>
              <a:rPr lang="it-IT" sz="2400" b="1" dirty="0" err="1"/>
              <a:t>Dislocation</a:t>
            </a:r>
            <a:r>
              <a:rPr lang="it-IT" sz="2400" b="1" dirty="0"/>
              <a:t> </a:t>
            </a:r>
            <a:r>
              <a:rPr lang="it-IT" sz="2400" b="1" dirty="0" err="1"/>
              <a:t>density</a:t>
            </a:r>
            <a:endParaRPr lang="it-IT" sz="2400" b="1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DCC532-C8BD-A7C8-72EA-A0669DE38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04" y="5832273"/>
            <a:ext cx="1076872" cy="87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076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5AFCBE69-AD7D-913D-1CC6-E3556B80A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396" y="1525390"/>
            <a:ext cx="8729207" cy="451200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6ED26ED-A6EA-8C0E-CC58-B1635C3E7920}"/>
              </a:ext>
            </a:extLst>
          </p:cNvPr>
          <p:cNvSpPr txBox="1"/>
          <p:nvPr/>
        </p:nvSpPr>
        <p:spPr>
          <a:xfrm>
            <a:off x="674366" y="530388"/>
            <a:ext cx="38997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/>
              <a:t>Ongoing</a:t>
            </a:r>
            <a:r>
              <a:rPr lang="it-IT" sz="2400" b="1" dirty="0"/>
              <a:t> model </a:t>
            </a:r>
            <a:r>
              <a:rPr lang="it-IT" sz="2400" b="1" dirty="0" err="1"/>
              <a:t>development</a:t>
            </a:r>
            <a:endParaRPr lang="it-IT" sz="2400" b="1" dirty="0"/>
          </a:p>
          <a:p>
            <a:r>
              <a:rPr lang="it-IT" sz="2400" b="1" dirty="0" err="1"/>
              <a:t>Dislocation</a:t>
            </a:r>
            <a:r>
              <a:rPr lang="it-IT" sz="2400" b="1" dirty="0"/>
              <a:t> </a:t>
            </a:r>
            <a:r>
              <a:rPr lang="it-IT" sz="2400" b="1" dirty="0" err="1"/>
              <a:t>density</a:t>
            </a:r>
            <a:endParaRPr lang="it-IT" sz="2400" b="1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8A89E73-21B1-AF2F-7384-BA627537E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04" y="5832273"/>
            <a:ext cx="1076872" cy="87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883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26ED26ED-A6EA-8C0E-CC58-B1635C3E7920}"/>
              </a:ext>
            </a:extLst>
          </p:cNvPr>
          <p:cNvSpPr txBox="1"/>
          <p:nvPr/>
        </p:nvSpPr>
        <p:spPr>
          <a:xfrm>
            <a:off x="674366" y="530388"/>
            <a:ext cx="48408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/>
              <a:t>Ongoing</a:t>
            </a:r>
            <a:r>
              <a:rPr lang="it-IT" sz="2400" b="1" dirty="0"/>
              <a:t> model </a:t>
            </a:r>
            <a:r>
              <a:rPr lang="it-IT" sz="2400" b="1" dirty="0" err="1"/>
              <a:t>development</a:t>
            </a:r>
            <a:endParaRPr lang="it-IT" sz="2400" b="1" dirty="0"/>
          </a:p>
          <a:p>
            <a:r>
              <a:rPr lang="it-IT" sz="2400" b="1" dirty="0" err="1"/>
              <a:t>Dislocation</a:t>
            </a:r>
            <a:r>
              <a:rPr lang="it-IT" sz="2400" b="1" dirty="0"/>
              <a:t> </a:t>
            </a:r>
            <a:r>
              <a:rPr lang="it-IT" sz="2400" b="1" dirty="0" err="1"/>
              <a:t>density</a:t>
            </a:r>
            <a:r>
              <a:rPr lang="it-IT" sz="2400" b="1" dirty="0"/>
              <a:t>, surrogate model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8A89E73-21B1-AF2F-7384-BA627537E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04" y="5832273"/>
            <a:ext cx="1076872" cy="87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5FE3DA6-4D91-80F0-7CCD-D67F2E737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726" y="1847107"/>
            <a:ext cx="7742548" cy="376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04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D8D148C9-49C9-51DF-83FC-0970C577BA22}"/>
              </a:ext>
            </a:extLst>
          </p:cNvPr>
          <p:cNvSpPr txBox="1"/>
          <p:nvPr/>
        </p:nvSpPr>
        <p:spPr>
          <a:xfrm>
            <a:off x="674365" y="1281877"/>
            <a:ext cx="1042455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/>
              <a:t>As models </a:t>
            </a:r>
            <a:r>
              <a:rPr lang="it-IT" dirty="0" err="1"/>
              <a:t>become</a:t>
            </a:r>
            <a:r>
              <a:rPr lang="it-IT" dirty="0"/>
              <a:t> more and more </a:t>
            </a:r>
            <a:r>
              <a:rPr lang="it-IT" dirty="0" err="1"/>
              <a:t>physics</a:t>
            </a:r>
            <a:r>
              <a:rPr lang="it-IT" dirty="0"/>
              <a:t>-based and accurate in </a:t>
            </a:r>
            <a:r>
              <a:rPr lang="it-IT" dirty="0" err="1"/>
              <a:t>representing</a:t>
            </a:r>
            <a:r>
              <a:rPr lang="it-IT" dirty="0"/>
              <a:t> the </a:t>
            </a:r>
            <a:r>
              <a:rPr lang="it-IT" dirty="0" err="1"/>
              <a:t>phenomena</a:t>
            </a:r>
            <a:r>
              <a:rPr lang="it-IT" dirty="0"/>
              <a:t> of </a:t>
            </a:r>
            <a:r>
              <a:rPr lang="it-IT" dirty="0" err="1"/>
              <a:t>interest</a:t>
            </a:r>
            <a:r>
              <a:rPr lang="it-IT" dirty="0"/>
              <a:t>, the </a:t>
            </a:r>
            <a:r>
              <a:rPr lang="it-IT" dirty="0" err="1"/>
              <a:t>computational</a:t>
            </a:r>
            <a:r>
              <a:rPr lang="it-IT" dirty="0"/>
              <a:t> </a:t>
            </a:r>
            <a:r>
              <a:rPr lang="it-IT" dirty="0" err="1"/>
              <a:t>requirements</a:t>
            </a:r>
            <a:r>
              <a:rPr lang="it-IT" dirty="0"/>
              <a:t> </a:t>
            </a:r>
            <a:r>
              <a:rPr lang="it-IT" dirty="0" err="1"/>
              <a:t>rises</a:t>
            </a:r>
            <a:endParaRPr lang="it-IT" dirty="0"/>
          </a:p>
          <a:p>
            <a:pPr marL="742950" lvl="1" indent="-285750">
              <a:buFontTx/>
              <a:buChar char="-"/>
            </a:pPr>
            <a:r>
              <a:rPr lang="it-IT" dirty="0"/>
              <a:t>Room for </a:t>
            </a:r>
            <a:r>
              <a:rPr lang="it-IT" dirty="0" err="1"/>
              <a:t>applying</a:t>
            </a:r>
            <a:r>
              <a:rPr lang="it-IT" dirty="0"/>
              <a:t> machine learning and </a:t>
            </a:r>
            <a:r>
              <a:rPr lang="it-IT" dirty="0" err="1"/>
              <a:t>artificial</a:t>
            </a:r>
            <a:r>
              <a:rPr lang="it-IT" dirty="0"/>
              <a:t> intelligence </a:t>
            </a:r>
            <a:r>
              <a:rPr lang="it-IT" dirty="0" err="1"/>
              <a:t>methodologies</a:t>
            </a:r>
            <a:endParaRPr lang="it-IT" dirty="0"/>
          </a:p>
          <a:p>
            <a:pPr marL="742950" lvl="1" indent="-285750">
              <a:buFontTx/>
              <a:buChar char="-"/>
            </a:pPr>
            <a:r>
              <a:rPr lang="it-IT" dirty="0"/>
              <a:t>Challenge of </a:t>
            </a:r>
            <a:r>
              <a:rPr lang="it-IT" dirty="0" err="1"/>
              <a:t>explainability</a:t>
            </a:r>
            <a:r>
              <a:rPr lang="it-IT" dirty="0"/>
              <a:t> of 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methods</a:t>
            </a:r>
            <a:endParaRPr lang="it-IT" dirty="0"/>
          </a:p>
          <a:p>
            <a:pPr marL="742950" lvl="1" indent="-285750">
              <a:buFontTx/>
              <a:buChar char="-"/>
            </a:pP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As SCIANTIX use </a:t>
            </a:r>
            <a:r>
              <a:rPr lang="it-IT" dirty="0" err="1"/>
              <a:t>is</a:t>
            </a:r>
            <a:r>
              <a:rPr lang="it-IT" dirty="0"/>
              <a:t> more and more </a:t>
            </a:r>
            <a:r>
              <a:rPr lang="it-IT" dirty="0" err="1"/>
              <a:t>relevant</a:t>
            </a:r>
            <a:r>
              <a:rPr lang="it-IT" dirty="0"/>
              <a:t> in engineering </a:t>
            </a:r>
            <a:r>
              <a:rPr lang="it-IT" dirty="0" err="1"/>
              <a:t>calculation</a:t>
            </a:r>
            <a:r>
              <a:rPr lang="it-IT" dirty="0"/>
              <a:t>, the </a:t>
            </a:r>
            <a:r>
              <a:rPr lang="it-IT" dirty="0" err="1"/>
              <a:t>quality</a:t>
            </a:r>
            <a:r>
              <a:rPr lang="it-IT" dirty="0"/>
              <a:t> </a:t>
            </a:r>
            <a:r>
              <a:rPr lang="it-IT" dirty="0" err="1"/>
              <a:t>assurance</a:t>
            </a:r>
            <a:r>
              <a:rPr lang="it-IT" dirty="0"/>
              <a:t> of the code </a:t>
            </a:r>
            <a:r>
              <a:rPr lang="it-IT" dirty="0" err="1"/>
              <a:t>becomes</a:t>
            </a:r>
            <a:r>
              <a:rPr lang="it-IT" dirty="0"/>
              <a:t> a </a:t>
            </a:r>
            <a:r>
              <a:rPr lang="it-IT" dirty="0" err="1"/>
              <a:t>priority</a:t>
            </a:r>
            <a:endParaRPr lang="it-IT" dirty="0"/>
          </a:p>
          <a:p>
            <a:pPr marL="742950" lvl="1" indent="-285750">
              <a:buFontTx/>
              <a:buChar char="-"/>
            </a:pPr>
            <a:r>
              <a:rPr lang="it-IT" dirty="0"/>
              <a:t>Activities </a:t>
            </a:r>
            <a:r>
              <a:rPr lang="it-IT" dirty="0" err="1"/>
              <a:t>ongoing</a:t>
            </a:r>
            <a:r>
              <a:rPr lang="it-IT" dirty="0"/>
              <a:t> in the OperaHPC project and in </a:t>
            </a:r>
            <a:r>
              <a:rPr lang="it-IT" dirty="0" err="1"/>
              <a:t>other</a:t>
            </a:r>
            <a:r>
              <a:rPr lang="it-IT" dirty="0"/>
              <a:t> international frameworks</a:t>
            </a:r>
          </a:p>
          <a:p>
            <a:pPr marL="742950" lvl="1" indent="-285750">
              <a:buFontTx/>
              <a:buChar char="-"/>
            </a:pPr>
            <a:r>
              <a:rPr lang="it-IT" dirty="0" err="1"/>
              <a:t>Effort</a:t>
            </a:r>
            <a:r>
              <a:rPr lang="it-IT" dirty="0"/>
              <a:t> in </a:t>
            </a:r>
            <a:r>
              <a:rPr lang="it-IT" dirty="0" err="1"/>
              <a:t>involving</a:t>
            </a:r>
            <a:r>
              <a:rPr lang="it-IT" dirty="0"/>
              <a:t> in the team non-</a:t>
            </a:r>
            <a:r>
              <a:rPr lang="it-IT" dirty="0" err="1"/>
              <a:t>nuclear</a:t>
            </a:r>
            <a:r>
              <a:rPr lang="it-IT" dirty="0"/>
              <a:t> </a:t>
            </a:r>
            <a:r>
              <a:rPr lang="it-IT" dirty="0" err="1"/>
              <a:t>profiles</a:t>
            </a:r>
            <a:endParaRPr lang="it-IT" dirty="0"/>
          </a:p>
          <a:p>
            <a:pPr marL="742950" lvl="1" indent="-285750">
              <a:buFontTx/>
              <a:buChar char="-"/>
            </a:pP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As the framework for </a:t>
            </a:r>
            <a:r>
              <a:rPr lang="it-IT" dirty="0" err="1"/>
              <a:t>research</a:t>
            </a:r>
            <a:r>
              <a:rPr lang="it-IT" dirty="0"/>
              <a:t> activities on </a:t>
            </a:r>
            <a:r>
              <a:rPr lang="it-IT" dirty="0" err="1"/>
              <a:t>nuclear</a:t>
            </a:r>
            <a:r>
              <a:rPr lang="it-IT" dirty="0"/>
              <a:t> </a:t>
            </a:r>
            <a:r>
              <a:rPr lang="it-IT" dirty="0" err="1"/>
              <a:t>material</a:t>
            </a:r>
            <a:r>
              <a:rPr lang="it-IT" dirty="0"/>
              <a:t> </a:t>
            </a:r>
            <a:r>
              <a:rPr lang="it-IT" dirty="0" err="1"/>
              <a:t>changes</a:t>
            </a:r>
            <a:r>
              <a:rPr lang="it-IT" dirty="0"/>
              <a:t> (e.g., CONNECT-NM) </a:t>
            </a:r>
            <a:r>
              <a:rPr lang="it-IT" dirty="0" err="1"/>
              <a:t>thekey</a:t>
            </a:r>
            <a:r>
              <a:rPr lang="it-IT" dirty="0"/>
              <a:t> features of SCIANTIX can open up </a:t>
            </a:r>
            <a:r>
              <a:rPr lang="it-IT" dirty="0" err="1"/>
              <a:t>opportunities</a:t>
            </a:r>
            <a:endParaRPr lang="it-IT" dirty="0"/>
          </a:p>
          <a:p>
            <a:pPr marL="742950" lvl="1" indent="-285750">
              <a:buFontTx/>
              <a:buChar char="-"/>
            </a:pPr>
            <a:r>
              <a:rPr lang="it-IT" dirty="0" err="1"/>
              <a:t>Accelerated</a:t>
            </a:r>
            <a:r>
              <a:rPr lang="it-IT" dirty="0"/>
              <a:t> </a:t>
            </a:r>
            <a:r>
              <a:rPr lang="it-IT" dirty="0" err="1"/>
              <a:t>qualification</a:t>
            </a:r>
            <a:r>
              <a:rPr lang="it-IT" dirty="0"/>
              <a:t> of </a:t>
            </a:r>
            <a:r>
              <a:rPr lang="it-IT" dirty="0" err="1"/>
              <a:t>nuclear</a:t>
            </a:r>
            <a:r>
              <a:rPr lang="it-IT" dirty="0"/>
              <a:t> </a:t>
            </a:r>
            <a:r>
              <a:rPr lang="it-IT" dirty="0" err="1"/>
              <a:t>fuels</a:t>
            </a:r>
            <a:r>
              <a:rPr lang="it-IT" dirty="0"/>
              <a:t> (fast transfer of knowledge </a:t>
            </a:r>
            <a:r>
              <a:rPr lang="it-IT" dirty="0" err="1"/>
              <a:t>along</a:t>
            </a:r>
            <a:r>
              <a:rPr lang="it-IT" dirty="0"/>
              <a:t> </a:t>
            </a:r>
            <a:r>
              <a:rPr lang="it-IT" dirty="0" err="1"/>
              <a:t>scales</a:t>
            </a:r>
            <a:r>
              <a:rPr lang="it-IT" dirty="0"/>
              <a:t>)</a:t>
            </a:r>
          </a:p>
          <a:p>
            <a:pPr marL="742950" lvl="1" indent="-285750">
              <a:buFontTx/>
              <a:buChar char="-"/>
            </a:pPr>
            <a:r>
              <a:rPr lang="it-IT" dirty="0"/>
              <a:t>Extension to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nuclear</a:t>
            </a:r>
            <a:r>
              <a:rPr lang="it-IT" dirty="0"/>
              <a:t> </a:t>
            </a:r>
            <a:r>
              <a:rPr lang="it-IT" dirty="0" err="1"/>
              <a:t>materials</a:t>
            </a:r>
            <a:r>
              <a:rPr lang="it-IT" dirty="0"/>
              <a:t> </a:t>
            </a:r>
          </a:p>
          <a:p>
            <a:pPr marL="742950" lvl="1" indent="-285750">
              <a:buFontTx/>
              <a:buChar char="-"/>
            </a:pPr>
            <a:endParaRPr lang="it-IT" dirty="0"/>
          </a:p>
          <a:p>
            <a:pPr marL="742950" lvl="1" indent="-285750">
              <a:buFontTx/>
              <a:buChar char="-"/>
            </a:pPr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53B2DA0-1EF6-A9E1-3196-4F5DC7B3EC6A}"/>
              </a:ext>
            </a:extLst>
          </p:cNvPr>
          <p:cNvSpPr txBox="1"/>
          <p:nvPr/>
        </p:nvSpPr>
        <p:spPr>
          <a:xfrm>
            <a:off x="674366" y="530388"/>
            <a:ext cx="444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/>
              <a:t>Conclusion</a:t>
            </a:r>
            <a:r>
              <a:rPr lang="it-IT" sz="2400" b="1" dirty="0"/>
              <a:t> and Future challenges</a:t>
            </a:r>
          </a:p>
        </p:txBody>
      </p:sp>
    </p:spTree>
    <p:extLst>
      <p:ext uri="{BB962C8B-B14F-4D97-AF65-F5344CB8AC3E}">
        <p14:creationId xmlns:p14="http://schemas.microsoft.com/office/powerpoint/2010/main" val="3834156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47D5C57-B7E4-6561-7F45-8AF73903F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967" y="926159"/>
            <a:ext cx="1350065" cy="99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D8D148C9-49C9-51DF-83FC-0970C577BA22}"/>
              </a:ext>
            </a:extLst>
          </p:cNvPr>
          <p:cNvSpPr txBox="1"/>
          <p:nvPr/>
        </p:nvSpPr>
        <p:spPr>
          <a:xfrm>
            <a:off x="4235264" y="3244334"/>
            <a:ext cx="372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for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kind</a:t>
            </a:r>
            <a:r>
              <a:rPr lang="it-IT" dirty="0"/>
              <a:t> </a:t>
            </a:r>
            <a:r>
              <a:rPr lang="it-IT" dirty="0" err="1"/>
              <a:t>attention</a:t>
            </a:r>
            <a:r>
              <a:rPr lang="it-IT" dirty="0"/>
              <a:t> !</a:t>
            </a:r>
          </a:p>
        </p:txBody>
      </p:sp>
      <p:pic>
        <p:nvPicPr>
          <p:cNvPr id="2" name="Immagine 4">
            <a:extLst>
              <a:ext uri="{FF2B5EF4-FFF2-40B4-BE49-F238E27FC236}">
                <a16:creationId xmlns:a16="http://schemas.microsoft.com/office/drawing/2014/main" id="{17C2C85A-4DE6-B997-4AED-20A1D97A6FFC}"/>
              </a:ext>
            </a:extLst>
          </p:cNvPr>
          <p:cNvPicPr/>
          <p:nvPr/>
        </p:nvPicPr>
        <p:blipFill>
          <a:blip r:embed="rId3"/>
          <a:srcRect l="18883" t="31617" r="16560" b="33260"/>
          <a:stretch/>
        </p:blipFill>
        <p:spPr>
          <a:xfrm>
            <a:off x="5454918" y="2085556"/>
            <a:ext cx="1282162" cy="492493"/>
          </a:xfrm>
          <a:prstGeom prst="rect">
            <a:avLst/>
          </a:prstGeom>
          <a:ln w="0">
            <a:noFill/>
          </a:ln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2DDFCD68-CC19-F312-6C81-21900D516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4019" y="5483636"/>
            <a:ext cx="1123958" cy="67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772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47D5C57-B7E4-6561-7F45-8AF73903F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967" y="926159"/>
            <a:ext cx="1350065" cy="99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D8D148C9-49C9-51DF-83FC-0970C577BA22}"/>
              </a:ext>
            </a:extLst>
          </p:cNvPr>
          <p:cNvSpPr txBox="1"/>
          <p:nvPr/>
        </p:nvSpPr>
        <p:spPr>
          <a:xfrm>
            <a:off x="4465455" y="3184250"/>
            <a:ext cx="326108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Exchanges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Self-</a:t>
            </a:r>
            <a:r>
              <a:rPr lang="it-IT" dirty="0" err="1"/>
              <a:t>introduction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 err="1"/>
              <a:t>Contributions</a:t>
            </a:r>
            <a:r>
              <a:rPr lang="it-IT" dirty="0"/>
              <a:t> from new users</a:t>
            </a:r>
          </a:p>
          <a:p>
            <a:pPr marL="285750" indent="-285750">
              <a:buFontTx/>
              <a:buChar char="-"/>
            </a:pPr>
            <a:r>
              <a:rPr lang="it-IT" dirty="0"/>
              <a:t>New </a:t>
            </a:r>
            <a:r>
              <a:rPr lang="it-IT" dirty="0" err="1"/>
              <a:t>development</a:t>
            </a:r>
            <a:r>
              <a:rPr lang="it-IT" dirty="0"/>
              <a:t> of </a:t>
            </a:r>
            <a:r>
              <a:rPr lang="it-IT" dirty="0" err="1"/>
              <a:t>interest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 err="1"/>
              <a:t>Intention</a:t>
            </a:r>
            <a:r>
              <a:rPr lang="it-IT" dirty="0"/>
              <a:t> for future </a:t>
            </a:r>
            <a:r>
              <a:rPr lang="it-IT" dirty="0" err="1"/>
              <a:t>proposals</a:t>
            </a:r>
            <a:endParaRPr lang="it-IT" dirty="0"/>
          </a:p>
          <a:p>
            <a:endParaRPr lang="it-IT" dirty="0"/>
          </a:p>
          <a:p>
            <a:pPr algn="ctr"/>
            <a:r>
              <a:rPr lang="it-IT" dirty="0"/>
              <a:t>Davide Pizzocri, Lelio Luzzi</a:t>
            </a:r>
          </a:p>
          <a:p>
            <a:pPr algn="ctr"/>
            <a:r>
              <a:rPr lang="it-IT" dirty="0"/>
              <a:t>Lyon and online, 15.05.2024</a:t>
            </a:r>
          </a:p>
        </p:txBody>
      </p:sp>
      <p:pic>
        <p:nvPicPr>
          <p:cNvPr id="2" name="Immagine 4">
            <a:extLst>
              <a:ext uri="{FF2B5EF4-FFF2-40B4-BE49-F238E27FC236}">
                <a16:creationId xmlns:a16="http://schemas.microsoft.com/office/drawing/2014/main" id="{17C2C85A-4DE6-B997-4AED-20A1D97A6FFC}"/>
              </a:ext>
            </a:extLst>
          </p:cNvPr>
          <p:cNvPicPr/>
          <p:nvPr/>
        </p:nvPicPr>
        <p:blipFill>
          <a:blip r:embed="rId3"/>
          <a:srcRect l="18883" t="31617" r="16560" b="33260"/>
          <a:stretch/>
        </p:blipFill>
        <p:spPr>
          <a:xfrm>
            <a:off x="5454918" y="2085556"/>
            <a:ext cx="1282162" cy="492493"/>
          </a:xfrm>
          <a:prstGeom prst="rect">
            <a:avLst/>
          </a:prstGeom>
          <a:ln w="0">
            <a:noFill/>
          </a:ln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2DDFCD68-CC19-F312-6C81-21900D516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4019" y="5760635"/>
            <a:ext cx="1123958" cy="67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741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D8D148C9-49C9-51DF-83FC-0970C577BA22}"/>
              </a:ext>
            </a:extLst>
          </p:cNvPr>
          <p:cNvSpPr txBox="1"/>
          <p:nvPr/>
        </p:nvSpPr>
        <p:spPr>
          <a:xfrm>
            <a:off x="674365" y="1281877"/>
            <a:ext cx="104245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/>
              <a:t>SCIANTIX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a </a:t>
            </a:r>
            <a:r>
              <a:rPr lang="it-IT" dirty="0" err="1"/>
              <a:t>sweet</a:t>
            </a:r>
            <a:r>
              <a:rPr lang="it-IT" dirty="0"/>
              <a:t> spot in the multi-scale </a:t>
            </a:r>
            <a:r>
              <a:rPr lang="it-IT" dirty="0" err="1"/>
              <a:t>modelling</a:t>
            </a:r>
            <a:r>
              <a:rPr lang="it-IT" dirty="0"/>
              <a:t> and </a:t>
            </a:r>
            <a:r>
              <a:rPr lang="it-IT" dirty="0" err="1"/>
              <a:t>calculation</a:t>
            </a:r>
            <a:r>
              <a:rPr lang="it-IT" dirty="0"/>
              <a:t> chain</a:t>
            </a:r>
          </a:p>
          <a:p>
            <a:pPr marL="285750" indent="-285750">
              <a:buFontTx/>
              <a:buChar char="-"/>
            </a:pPr>
            <a:r>
              <a:rPr lang="it-IT" dirty="0"/>
              <a:t>The </a:t>
            </a:r>
            <a:r>
              <a:rPr lang="it-IT" dirty="0" err="1"/>
              <a:t>inclusion</a:t>
            </a:r>
            <a:r>
              <a:rPr lang="it-IT" dirty="0"/>
              <a:t> of SCIANTIX in fuel performance codes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fairly</a:t>
            </a:r>
            <a:r>
              <a:rPr lang="it-IT" dirty="0"/>
              <a:t> easy (</a:t>
            </a:r>
            <a:r>
              <a:rPr lang="it-IT" dirty="0" err="1"/>
              <a:t>depending</a:t>
            </a:r>
            <a:r>
              <a:rPr lang="it-IT" dirty="0"/>
              <a:t> on the </a:t>
            </a:r>
            <a:r>
              <a:rPr lang="it-IT" dirty="0" err="1"/>
              <a:t>targeted</a:t>
            </a:r>
            <a:r>
              <a:rPr lang="it-IT" dirty="0"/>
              <a:t> </a:t>
            </a:r>
            <a:r>
              <a:rPr lang="it-IT" dirty="0" err="1"/>
              <a:t>application</a:t>
            </a:r>
            <a:r>
              <a:rPr lang="it-IT" dirty="0"/>
              <a:t>)</a:t>
            </a:r>
          </a:p>
          <a:p>
            <a:pPr marL="285750" indent="-285750">
              <a:buFontTx/>
              <a:buChar char="-"/>
            </a:pPr>
            <a:r>
              <a:rPr lang="it-IT" dirty="0"/>
              <a:t>The transfer of info/data from </a:t>
            </a:r>
            <a:r>
              <a:rPr lang="it-IT" dirty="0" err="1"/>
              <a:t>lower-length</a:t>
            </a:r>
            <a:r>
              <a:rPr lang="it-IT" dirty="0"/>
              <a:t> </a:t>
            </a:r>
            <a:r>
              <a:rPr lang="it-IT" dirty="0" err="1"/>
              <a:t>scales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direct</a:t>
            </a:r>
            <a:endParaRPr lang="it-IT" dirty="0"/>
          </a:p>
          <a:p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53B2DA0-1EF6-A9E1-3196-4F5DC7B3EC6A}"/>
              </a:ext>
            </a:extLst>
          </p:cNvPr>
          <p:cNvSpPr txBox="1"/>
          <p:nvPr/>
        </p:nvSpPr>
        <p:spPr>
          <a:xfrm>
            <a:off x="674366" y="530388"/>
            <a:ext cx="1404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/>
              <a:t>Summary</a:t>
            </a:r>
            <a:endParaRPr lang="it-IT" sz="2400" b="1" dirty="0"/>
          </a:p>
        </p:txBody>
      </p:sp>
      <p:pic>
        <p:nvPicPr>
          <p:cNvPr id="3" name="Immagine 4">
            <a:extLst>
              <a:ext uri="{FF2B5EF4-FFF2-40B4-BE49-F238E27FC236}">
                <a16:creationId xmlns:a16="http://schemas.microsoft.com/office/drawing/2014/main" id="{13D312AE-1142-1D59-C9F8-3EB5D5D2AC7B}"/>
              </a:ext>
            </a:extLst>
          </p:cNvPr>
          <p:cNvPicPr/>
          <p:nvPr/>
        </p:nvPicPr>
        <p:blipFill>
          <a:blip r:embed="rId2"/>
          <a:srcRect l="18883" t="31617" r="16560" b="33260"/>
          <a:stretch/>
        </p:blipFill>
        <p:spPr>
          <a:xfrm>
            <a:off x="1225356" y="4375795"/>
            <a:ext cx="1282162" cy="492493"/>
          </a:xfrm>
          <a:prstGeom prst="rect">
            <a:avLst/>
          </a:prstGeom>
          <a:ln w="0">
            <a:noFill/>
          </a:ln>
        </p:spPr>
      </p:pic>
      <p:sp>
        <p:nvSpPr>
          <p:cNvPr id="13" name="Cerchio vuoto 12">
            <a:extLst>
              <a:ext uri="{FF2B5EF4-FFF2-40B4-BE49-F238E27FC236}">
                <a16:creationId xmlns:a16="http://schemas.microsoft.com/office/drawing/2014/main" id="{6C4C1755-F3B0-D9CD-1880-97B79DA51BB6}"/>
              </a:ext>
            </a:extLst>
          </p:cNvPr>
          <p:cNvSpPr/>
          <p:nvPr/>
        </p:nvSpPr>
        <p:spPr>
          <a:xfrm>
            <a:off x="6699595" y="3715523"/>
            <a:ext cx="1728951" cy="1728951"/>
          </a:xfrm>
          <a:prstGeom prst="donut">
            <a:avLst>
              <a:gd name="adj" fmla="val 15879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0ADDCBAC-1695-438F-002B-CEAAC535D847}"/>
              </a:ext>
            </a:extLst>
          </p:cNvPr>
          <p:cNvSpPr/>
          <p:nvPr/>
        </p:nvSpPr>
        <p:spPr>
          <a:xfrm rot="19800000">
            <a:off x="2424079" y="3858602"/>
            <a:ext cx="1182917" cy="23736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CA09332-F50B-E6C5-2D31-C7BCFBC0C3FE}"/>
              </a:ext>
            </a:extLst>
          </p:cNvPr>
          <p:cNvSpPr txBox="1"/>
          <p:nvPr/>
        </p:nvSpPr>
        <p:spPr>
          <a:xfrm>
            <a:off x="3485757" y="3279229"/>
            <a:ext cx="7761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FPCs</a:t>
            </a:r>
          </a:p>
        </p:txBody>
      </p:sp>
      <p:pic>
        <p:nvPicPr>
          <p:cNvPr id="7" name="Immagine 4">
            <a:extLst>
              <a:ext uri="{FF2B5EF4-FFF2-40B4-BE49-F238E27FC236}">
                <a16:creationId xmlns:a16="http://schemas.microsoft.com/office/drawing/2014/main" id="{DF7685E0-77D3-6DA4-EDEB-29078B6370FD}"/>
              </a:ext>
            </a:extLst>
          </p:cNvPr>
          <p:cNvPicPr/>
          <p:nvPr/>
        </p:nvPicPr>
        <p:blipFill>
          <a:blip r:embed="rId2"/>
          <a:srcRect l="18883" t="31617" r="16560" b="33260"/>
          <a:stretch/>
        </p:blipFill>
        <p:spPr>
          <a:xfrm>
            <a:off x="6964004" y="4375794"/>
            <a:ext cx="1282162" cy="492493"/>
          </a:xfrm>
          <a:prstGeom prst="rect">
            <a:avLst/>
          </a:prstGeom>
          <a:ln w="0">
            <a:noFill/>
          </a:ln>
        </p:spPr>
      </p:pic>
      <p:sp>
        <p:nvSpPr>
          <p:cNvPr id="8" name="Freccia a pentagono 7">
            <a:extLst>
              <a:ext uri="{FF2B5EF4-FFF2-40B4-BE49-F238E27FC236}">
                <a16:creationId xmlns:a16="http://schemas.microsoft.com/office/drawing/2014/main" id="{1B11C7F5-0A34-48D0-B91D-6EA826596604}"/>
              </a:ext>
            </a:extLst>
          </p:cNvPr>
          <p:cNvSpPr/>
          <p:nvPr/>
        </p:nvSpPr>
        <p:spPr>
          <a:xfrm rot="19800000">
            <a:off x="8074704" y="3530095"/>
            <a:ext cx="1182917" cy="589458"/>
          </a:xfrm>
          <a:prstGeom prst="homePlate">
            <a:avLst>
              <a:gd name="adj" fmla="val 4697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9F4D797-7F6B-0784-67E7-6302FB770056}"/>
              </a:ext>
            </a:extLst>
          </p:cNvPr>
          <p:cNvSpPr txBox="1"/>
          <p:nvPr/>
        </p:nvSpPr>
        <p:spPr>
          <a:xfrm>
            <a:off x="9224405" y="3279228"/>
            <a:ext cx="7761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FPCs</a:t>
            </a:r>
          </a:p>
        </p:txBody>
      </p:sp>
      <p:sp>
        <p:nvSpPr>
          <p:cNvPr id="10" name="Freccia a pentagono 9">
            <a:extLst>
              <a:ext uri="{FF2B5EF4-FFF2-40B4-BE49-F238E27FC236}">
                <a16:creationId xmlns:a16="http://schemas.microsoft.com/office/drawing/2014/main" id="{B7242832-20EF-B861-2F4C-48B37B082E30}"/>
              </a:ext>
            </a:extLst>
          </p:cNvPr>
          <p:cNvSpPr/>
          <p:nvPr/>
        </p:nvSpPr>
        <p:spPr>
          <a:xfrm rot="9000000">
            <a:off x="5757056" y="4915574"/>
            <a:ext cx="1182917" cy="589458"/>
          </a:xfrm>
          <a:prstGeom prst="homePlate">
            <a:avLst>
              <a:gd name="adj" fmla="val 4697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6080CA7-5AAC-EB97-1875-F99E599A6035}"/>
              </a:ext>
            </a:extLst>
          </p:cNvPr>
          <p:cNvSpPr txBox="1"/>
          <p:nvPr/>
        </p:nvSpPr>
        <p:spPr>
          <a:xfrm>
            <a:off x="4205098" y="5576123"/>
            <a:ext cx="178192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Lower-</a:t>
            </a:r>
            <a:r>
              <a:rPr lang="it-IT" dirty="0" err="1"/>
              <a:t>length</a:t>
            </a:r>
            <a:r>
              <a:rPr lang="it-IT" dirty="0"/>
              <a:t> </a:t>
            </a:r>
            <a:r>
              <a:rPr lang="it-IT" dirty="0" err="1"/>
              <a:t>scales</a:t>
            </a:r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4DDA011-3CC4-23DF-A4C2-FA37D267F5DD}"/>
              </a:ext>
            </a:extLst>
          </p:cNvPr>
          <p:cNvSpPr txBox="1"/>
          <p:nvPr/>
        </p:nvSpPr>
        <p:spPr>
          <a:xfrm>
            <a:off x="8151194" y="5264297"/>
            <a:ext cx="181825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Meso-scale</a:t>
            </a:r>
          </a:p>
          <a:p>
            <a:pPr algn="ctr"/>
            <a:r>
              <a:rPr lang="it-IT" dirty="0"/>
              <a:t>Separate </a:t>
            </a:r>
            <a:r>
              <a:rPr lang="it-IT" dirty="0" err="1"/>
              <a:t>effect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2400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D8D148C9-49C9-51DF-83FC-0970C577BA22}"/>
              </a:ext>
            </a:extLst>
          </p:cNvPr>
          <p:cNvSpPr txBox="1"/>
          <p:nvPr/>
        </p:nvSpPr>
        <p:spPr>
          <a:xfrm>
            <a:off x="674365" y="1281877"/>
            <a:ext cx="104245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/>
              <a:t>SCIANTIX </a:t>
            </a:r>
            <a:r>
              <a:rPr lang="it-IT" dirty="0" err="1"/>
              <a:t>is</a:t>
            </a:r>
            <a:r>
              <a:rPr lang="it-IT" dirty="0"/>
              <a:t> a meso-scale tool </a:t>
            </a:r>
            <a:r>
              <a:rPr lang="it-IT" dirty="0" err="1"/>
              <a:t>originally</a:t>
            </a:r>
            <a:r>
              <a:rPr lang="it-IT" dirty="0"/>
              <a:t> </a:t>
            </a:r>
            <a:r>
              <a:rPr lang="it-IT" dirty="0" err="1"/>
              <a:t>developed</a:t>
            </a:r>
            <a:r>
              <a:rPr lang="it-IT" dirty="0"/>
              <a:t> for the </a:t>
            </a:r>
            <a:r>
              <a:rPr lang="it-IT" dirty="0" err="1"/>
              <a:t>simulation</a:t>
            </a:r>
            <a:r>
              <a:rPr lang="it-IT" dirty="0"/>
              <a:t> of inert gas behaviour in </a:t>
            </a:r>
            <a:r>
              <a:rPr lang="it-IT" dirty="0" err="1"/>
              <a:t>oxide</a:t>
            </a:r>
            <a:r>
              <a:rPr lang="it-IT" dirty="0"/>
              <a:t> </a:t>
            </a:r>
            <a:r>
              <a:rPr lang="it-IT" dirty="0" err="1"/>
              <a:t>fuels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flexible</a:t>
            </a:r>
            <a:r>
              <a:rPr lang="it-IT" dirty="0"/>
              <a:t> structure and can be </a:t>
            </a:r>
            <a:r>
              <a:rPr lang="it-IT" dirty="0" err="1"/>
              <a:t>extended</a:t>
            </a:r>
            <a:r>
              <a:rPr lang="it-IT" dirty="0"/>
              <a:t> </a:t>
            </a:r>
            <a:r>
              <a:rPr lang="it-IT" dirty="0" err="1"/>
              <a:t>towards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fission products and </a:t>
            </a:r>
            <a:r>
              <a:rPr lang="it-IT" dirty="0" err="1"/>
              <a:t>other</a:t>
            </a:r>
            <a:r>
              <a:rPr lang="it-IT" dirty="0"/>
              <a:t> fuel </a:t>
            </a:r>
            <a:r>
              <a:rPr lang="it-IT" dirty="0" err="1"/>
              <a:t>materials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Each model in SCIANTIX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validated</a:t>
            </a:r>
            <a:r>
              <a:rPr lang="it-IT" dirty="0"/>
              <a:t> based on separate </a:t>
            </a:r>
            <a:r>
              <a:rPr lang="it-IT" dirty="0" err="1"/>
              <a:t>effect</a:t>
            </a:r>
            <a:r>
              <a:rPr lang="it-IT" dirty="0"/>
              <a:t> </a:t>
            </a:r>
            <a:r>
              <a:rPr lang="it-IT" dirty="0" err="1"/>
              <a:t>tests</a:t>
            </a:r>
            <a:endParaRPr lang="it-IT" dirty="0"/>
          </a:p>
          <a:p>
            <a:pPr marL="285750" indent="-285750">
              <a:buFontTx/>
              <a:buChar char="-"/>
            </a:pPr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53B2DA0-1EF6-A9E1-3196-4F5DC7B3EC6A}"/>
              </a:ext>
            </a:extLst>
          </p:cNvPr>
          <p:cNvSpPr txBox="1"/>
          <p:nvPr/>
        </p:nvSpPr>
        <p:spPr>
          <a:xfrm>
            <a:off x="674366" y="530388"/>
            <a:ext cx="1404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/>
              <a:t>Summary</a:t>
            </a:r>
            <a:endParaRPr lang="it-IT" sz="2400" b="1" dirty="0"/>
          </a:p>
        </p:txBody>
      </p:sp>
      <p:sp>
        <p:nvSpPr>
          <p:cNvPr id="3" name="Rettangolo ad angolo ripiegato 2">
            <a:extLst>
              <a:ext uri="{FF2B5EF4-FFF2-40B4-BE49-F238E27FC236}">
                <a16:creationId xmlns:a16="http://schemas.microsoft.com/office/drawing/2014/main" id="{BAA6E5AB-65AF-BE23-053F-2AB255AD52B5}"/>
              </a:ext>
            </a:extLst>
          </p:cNvPr>
          <p:cNvSpPr/>
          <p:nvPr/>
        </p:nvSpPr>
        <p:spPr>
          <a:xfrm>
            <a:off x="1219201" y="2772030"/>
            <a:ext cx="1792013" cy="1437363"/>
          </a:xfrm>
          <a:prstGeom prst="foldedCorner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ysClr val="windowText" lastClr="000000"/>
                </a:solidFill>
              </a:rPr>
              <a:t>Athermal release</a:t>
            </a:r>
          </a:p>
          <a:p>
            <a:pPr algn="ctr"/>
            <a:r>
              <a:rPr lang="it-IT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 </a:t>
            </a:r>
            <a:r>
              <a:rPr lang="it-IT" dirty="0" err="1">
                <a:solidFill>
                  <a:sysClr val="windowText" lastClr="000000"/>
                </a:solidFill>
                <a:sym typeface="Wingdings" panose="05000000000000000000" pitchFamily="2" charset="2"/>
              </a:rPr>
              <a:t>SMRs</a:t>
            </a:r>
            <a:r>
              <a:rPr lang="it-IT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, DH</a:t>
            </a:r>
            <a:endParaRPr lang="it-IT" dirty="0">
              <a:solidFill>
                <a:sysClr val="windowText" lastClr="000000"/>
              </a:solidFill>
            </a:endParaRPr>
          </a:p>
        </p:txBody>
      </p:sp>
      <p:sp>
        <p:nvSpPr>
          <p:cNvPr id="4" name="Rettangolo ad angolo ripiegato 3">
            <a:extLst>
              <a:ext uri="{FF2B5EF4-FFF2-40B4-BE49-F238E27FC236}">
                <a16:creationId xmlns:a16="http://schemas.microsoft.com/office/drawing/2014/main" id="{2E516054-BADE-962A-3006-E83F9ED7F04D}"/>
              </a:ext>
            </a:extLst>
          </p:cNvPr>
          <p:cNvSpPr/>
          <p:nvPr/>
        </p:nvSpPr>
        <p:spPr>
          <a:xfrm>
            <a:off x="1897117" y="4421666"/>
            <a:ext cx="1792013" cy="1437363"/>
          </a:xfrm>
          <a:prstGeom prst="foldedCorner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ysClr val="windowText" lastClr="000000"/>
                </a:solidFill>
              </a:rPr>
              <a:t>Dislocation</a:t>
            </a:r>
            <a:r>
              <a:rPr lang="it-IT" dirty="0">
                <a:solidFill>
                  <a:sysClr val="windowText" lastClr="000000"/>
                </a:solidFill>
              </a:rPr>
              <a:t> </a:t>
            </a:r>
            <a:r>
              <a:rPr lang="it-IT" dirty="0" err="1">
                <a:solidFill>
                  <a:sysClr val="windowText" lastClr="000000"/>
                </a:solidFill>
              </a:rPr>
              <a:t>density</a:t>
            </a:r>
            <a:endParaRPr lang="it-IT" dirty="0">
              <a:solidFill>
                <a:sysClr val="windowText" lastClr="000000"/>
              </a:solidFill>
            </a:endParaRPr>
          </a:p>
          <a:p>
            <a:pPr algn="ctr"/>
            <a:r>
              <a:rPr lang="it-IT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 </a:t>
            </a:r>
            <a:r>
              <a:rPr lang="it-IT" dirty="0" err="1">
                <a:solidFill>
                  <a:sysClr val="windowText" lastClr="000000"/>
                </a:solidFill>
                <a:sym typeface="Wingdings" panose="05000000000000000000" pitchFamily="2" charset="2"/>
              </a:rPr>
              <a:t>SMRs</a:t>
            </a:r>
            <a:r>
              <a:rPr lang="it-IT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, DH</a:t>
            </a:r>
            <a:endParaRPr lang="it-IT" dirty="0">
              <a:solidFill>
                <a:sysClr val="windowText" lastClr="000000"/>
              </a:solidFill>
            </a:endParaRPr>
          </a:p>
        </p:txBody>
      </p:sp>
      <p:sp>
        <p:nvSpPr>
          <p:cNvPr id="6" name="Rettangolo ad angolo ripiegato 5">
            <a:extLst>
              <a:ext uri="{FF2B5EF4-FFF2-40B4-BE49-F238E27FC236}">
                <a16:creationId xmlns:a16="http://schemas.microsoft.com/office/drawing/2014/main" id="{F96FD20A-774C-2711-CC53-B2099229B8A5}"/>
              </a:ext>
            </a:extLst>
          </p:cNvPr>
          <p:cNvSpPr/>
          <p:nvPr/>
        </p:nvSpPr>
        <p:spPr>
          <a:xfrm>
            <a:off x="9243848" y="2772030"/>
            <a:ext cx="1792013" cy="1437363"/>
          </a:xfrm>
          <a:prstGeom prst="foldedCorner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ysClr val="windowText" lastClr="000000"/>
                </a:solidFill>
              </a:rPr>
              <a:t>???</a:t>
            </a:r>
          </a:p>
        </p:txBody>
      </p:sp>
      <p:sp>
        <p:nvSpPr>
          <p:cNvPr id="7" name="Rettangolo ad angolo ripiegato 6">
            <a:extLst>
              <a:ext uri="{FF2B5EF4-FFF2-40B4-BE49-F238E27FC236}">
                <a16:creationId xmlns:a16="http://schemas.microsoft.com/office/drawing/2014/main" id="{2353CD0C-D73F-B281-1D20-8CC4DAE18D99}"/>
              </a:ext>
            </a:extLst>
          </p:cNvPr>
          <p:cNvSpPr/>
          <p:nvPr/>
        </p:nvSpPr>
        <p:spPr>
          <a:xfrm>
            <a:off x="3405351" y="2772030"/>
            <a:ext cx="1792013" cy="1437363"/>
          </a:xfrm>
          <a:prstGeom prst="foldedCorner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ysClr val="windowText" lastClr="000000"/>
                </a:solidFill>
              </a:rPr>
              <a:t>Helium</a:t>
            </a:r>
          </a:p>
          <a:p>
            <a:pPr algn="ctr"/>
            <a:r>
              <a:rPr lang="it-IT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 </a:t>
            </a:r>
            <a:r>
              <a:rPr lang="it-IT" dirty="0" err="1">
                <a:solidFill>
                  <a:sysClr val="windowText" lastClr="000000"/>
                </a:solidFill>
                <a:sym typeface="Wingdings" panose="05000000000000000000" pitchFamily="2" charset="2"/>
              </a:rPr>
              <a:t>FRs</a:t>
            </a:r>
            <a:r>
              <a:rPr lang="it-IT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, storage</a:t>
            </a:r>
            <a:endParaRPr lang="it-IT" dirty="0">
              <a:solidFill>
                <a:sysClr val="windowText" lastClr="000000"/>
              </a:solidFill>
            </a:endParaRPr>
          </a:p>
        </p:txBody>
      </p:sp>
      <p:sp>
        <p:nvSpPr>
          <p:cNvPr id="8" name="Rettangolo ad angolo ripiegato 7">
            <a:extLst>
              <a:ext uri="{FF2B5EF4-FFF2-40B4-BE49-F238E27FC236}">
                <a16:creationId xmlns:a16="http://schemas.microsoft.com/office/drawing/2014/main" id="{59EB6EEA-569E-247D-6A10-F05178371D23}"/>
              </a:ext>
            </a:extLst>
          </p:cNvPr>
          <p:cNvSpPr/>
          <p:nvPr/>
        </p:nvSpPr>
        <p:spPr>
          <a:xfrm>
            <a:off x="4056992" y="4421666"/>
            <a:ext cx="1792013" cy="1437363"/>
          </a:xfrm>
          <a:prstGeom prst="foldedCorner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ysClr val="windowText" lastClr="000000"/>
                </a:solidFill>
              </a:rPr>
              <a:t>Fuel </a:t>
            </a:r>
            <a:r>
              <a:rPr lang="it-IT" dirty="0" err="1">
                <a:solidFill>
                  <a:sysClr val="windowText" lastClr="000000"/>
                </a:solidFill>
              </a:rPr>
              <a:t>fragmentation</a:t>
            </a:r>
            <a:endParaRPr lang="it-IT" dirty="0">
              <a:solidFill>
                <a:sysClr val="windowText" lastClr="000000"/>
              </a:solidFill>
            </a:endParaRPr>
          </a:p>
          <a:p>
            <a:pPr algn="ctr"/>
            <a:r>
              <a:rPr lang="it-IT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 </a:t>
            </a:r>
            <a:r>
              <a:rPr lang="it-IT" dirty="0" err="1">
                <a:solidFill>
                  <a:sysClr val="windowText" lastClr="000000"/>
                </a:solidFill>
                <a:sym typeface="Wingdings" panose="05000000000000000000" pitchFamily="2" charset="2"/>
              </a:rPr>
              <a:t>Accidental</a:t>
            </a:r>
            <a:r>
              <a:rPr lang="it-IT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</a:t>
            </a:r>
            <a:r>
              <a:rPr lang="it-IT" dirty="0" err="1">
                <a:solidFill>
                  <a:sysClr val="windowText" lastClr="000000"/>
                </a:solidFill>
                <a:sym typeface="Wingdings" panose="05000000000000000000" pitchFamily="2" charset="2"/>
              </a:rPr>
              <a:t>conditions</a:t>
            </a:r>
            <a:endParaRPr lang="it-IT" dirty="0">
              <a:solidFill>
                <a:sysClr val="windowText" lastClr="000000"/>
              </a:solidFill>
            </a:endParaRPr>
          </a:p>
        </p:txBody>
      </p:sp>
      <p:sp>
        <p:nvSpPr>
          <p:cNvPr id="9" name="Rettangolo ad angolo ripiegato 8">
            <a:extLst>
              <a:ext uri="{FF2B5EF4-FFF2-40B4-BE49-F238E27FC236}">
                <a16:creationId xmlns:a16="http://schemas.microsoft.com/office/drawing/2014/main" id="{7C44B08E-FF46-DDA8-AB1C-48C7DD6D4BCC}"/>
              </a:ext>
            </a:extLst>
          </p:cNvPr>
          <p:cNvSpPr/>
          <p:nvPr/>
        </p:nvSpPr>
        <p:spPr>
          <a:xfrm>
            <a:off x="5591501" y="2772030"/>
            <a:ext cx="1792013" cy="1437363"/>
          </a:xfrm>
          <a:prstGeom prst="foldedCorner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ysClr val="windowText" lastClr="000000"/>
                </a:solidFill>
              </a:rPr>
              <a:t>Doped</a:t>
            </a:r>
            <a:r>
              <a:rPr lang="it-IT" dirty="0">
                <a:solidFill>
                  <a:sysClr val="windowText" lastClr="000000"/>
                </a:solidFill>
              </a:rPr>
              <a:t> </a:t>
            </a:r>
            <a:r>
              <a:rPr lang="it-IT" dirty="0" err="1">
                <a:solidFill>
                  <a:sysClr val="windowText" lastClr="000000"/>
                </a:solidFill>
              </a:rPr>
              <a:t>fuels</a:t>
            </a:r>
            <a:endParaRPr lang="it-IT" dirty="0">
              <a:solidFill>
                <a:sysClr val="windowText" lastClr="000000"/>
              </a:solidFill>
            </a:endParaRPr>
          </a:p>
          <a:p>
            <a:pPr algn="ctr"/>
            <a:r>
              <a:rPr lang="it-IT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 ATF, </a:t>
            </a:r>
            <a:r>
              <a:rPr lang="it-IT" dirty="0" err="1">
                <a:solidFill>
                  <a:sysClr val="windowText" lastClr="000000"/>
                </a:solidFill>
                <a:sym typeface="Wingdings" panose="05000000000000000000" pitchFamily="2" charset="2"/>
              </a:rPr>
              <a:t>SMRs</a:t>
            </a:r>
            <a:endParaRPr lang="it-IT" dirty="0">
              <a:solidFill>
                <a:sysClr val="windowText" lastClr="000000"/>
              </a:solidFill>
            </a:endParaRPr>
          </a:p>
        </p:txBody>
      </p:sp>
      <p:sp>
        <p:nvSpPr>
          <p:cNvPr id="10" name="Rettangolo ad angolo ripiegato 9">
            <a:extLst>
              <a:ext uri="{FF2B5EF4-FFF2-40B4-BE49-F238E27FC236}">
                <a16:creationId xmlns:a16="http://schemas.microsoft.com/office/drawing/2014/main" id="{6953EC2F-3901-C077-86EF-7547C77EF584}"/>
              </a:ext>
            </a:extLst>
          </p:cNvPr>
          <p:cNvSpPr/>
          <p:nvPr/>
        </p:nvSpPr>
        <p:spPr>
          <a:xfrm>
            <a:off x="6264165" y="4421666"/>
            <a:ext cx="1792013" cy="1437363"/>
          </a:xfrm>
          <a:prstGeom prst="foldedCorner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ysClr val="windowText" lastClr="000000"/>
                </a:solidFill>
              </a:rPr>
              <a:t>Fission product behaviour </a:t>
            </a:r>
            <a:r>
              <a:rPr lang="it-IT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 JOG</a:t>
            </a:r>
            <a:endParaRPr lang="it-IT" dirty="0">
              <a:solidFill>
                <a:sysClr val="windowText" lastClr="000000"/>
              </a:solidFill>
            </a:endParaRPr>
          </a:p>
        </p:txBody>
      </p:sp>
      <p:sp>
        <p:nvSpPr>
          <p:cNvPr id="11" name="Rettangolo ad angolo ripiegato 10">
            <a:extLst>
              <a:ext uri="{FF2B5EF4-FFF2-40B4-BE49-F238E27FC236}">
                <a16:creationId xmlns:a16="http://schemas.microsoft.com/office/drawing/2014/main" id="{657D0FCF-0A9B-0039-E2A9-CCE1A460786D}"/>
              </a:ext>
            </a:extLst>
          </p:cNvPr>
          <p:cNvSpPr/>
          <p:nvPr/>
        </p:nvSpPr>
        <p:spPr>
          <a:xfrm>
            <a:off x="9243848" y="4421665"/>
            <a:ext cx="1792013" cy="1437363"/>
          </a:xfrm>
          <a:prstGeom prst="foldedCorner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err="1">
                <a:solidFill>
                  <a:sysClr val="windowText" lastClr="000000"/>
                </a:solidFill>
              </a:rPr>
              <a:t>Other</a:t>
            </a:r>
            <a:r>
              <a:rPr lang="it-IT" b="1" dirty="0">
                <a:solidFill>
                  <a:sysClr val="windowText" lastClr="000000"/>
                </a:solidFill>
              </a:rPr>
              <a:t> </a:t>
            </a:r>
            <a:r>
              <a:rPr lang="it-IT" b="1" dirty="0" err="1">
                <a:solidFill>
                  <a:sysClr val="windowText" lastClr="000000"/>
                </a:solidFill>
              </a:rPr>
              <a:t>materials</a:t>
            </a:r>
            <a:r>
              <a:rPr lang="it-IT" b="1" dirty="0">
                <a:solidFill>
                  <a:sysClr val="windowText" lastClr="000000"/>
                </a:solidFill>
              </a:rPr>
              <a:t> </a:t>
            </a:r>
            <a:r>
              <a:rPr lang="it-IT" dirty="0">
                <a:solidFill>
                  <a:sysClr val="windowText" lastClr="000000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411251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D8D148C9-49C9-51DF-83FC-0970C577BA22}"/>
              </a:ext>
            </a:extLst>
          </p:cNvPr>
          <p:cNvSpPr txBox="1"/>
          <p:nvPr/>
        </p:nvSpPr>
        <p:spPr>
          <a:xfrm>
            <a:off x="674365" y="1281877"/>
            <a:ext cx="1042455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/>
              <a:t>As models </a:t>
            </a:r>
            <a:r>
              <a:rPr lang="it-IT" dirty="0" err="1"/>
              <a:t>become</a:t>
            </a:r>
            <a:r>
              <a:rPr lang="it-IT" dirty="0"/>
              <a:t> more and more </a:t>
            </a:r>
            <a:r>
              <a:rPr lang="it-IT" dirty="0" err="1"/>
              <a:t>physics</a:t>
            </a:r>
            <a:r>
              <a:rPr lang="it-IT" dirty="0"/>
              <a:t>-based and accurate in </a:t>
            </a:r>
            <a:r>
              <a:rPr lang="it-IT" dirty="0" err="1"/>
              <a:t>representing</a:t>
            </a:r>
            <a:r>
              <a:rPr lang="it-IT" dirty="0"/>
              <a:t> the </a:t>
            </a:r>
            <a:r>
              <a:rPr lang="it-IT" dirty="0" err="1"/>
              <a:t>phenomena</a:t>
            </a:r>
            <a:r>
              <a:rPr lang="it-IT" dirty="0"/>
              <a:t> of </a:t>
            </a:r>
            <a:r>
              <a:rPr lang="it-IT" dirty="0" err="1"/>
              <a:t>interest</a:t>
            </a:r>
            <a:r>
              <a:rPr lang="it-IT" dirty="0"/>
              <a:t>, the </a:t>
            </a:r>
            <a:r>
              <a:rPr lang="it-IT" dirty="0" err="1"/>
              <a:t>computational</a:t>
            </a:r>
            <a:r>
              <a:rPr lang="it-IT" dirty="0"/>
              <a:t> </a:t>
            </a:r>
            <a:r>
              <a:rPr lang="it-IT" dirty="0" err="1"/>
              <a:t>requirements</a:t>
            </a:r>
            <a:r>
              <a:rPr lang="it-IT" dirty="0"/>
              <a:t> </a:t>
            </a:r>
            <a:r>
              <a:rPr lang="it-IT" dirty="0" err="1"/>
              <a:t>rises</a:t>
            </a:r>
            <a:endParaRPr lang="it-IT" dirty="0"/>
          </a:p>
          <a:p>
            <a:pPr marL="742950" lvl="1" indent="-285750">
              <a:buFontTx/>
              <a:buChar char="-"/>
            </a:pPr>
            <a:r>
              <a:rPr lang="it-IT" dirty="0"/>
              <a:t>Room for </a:t>
            </a:r>
            <a:r>
              <a:rPr lang="it-IT" dirty="0" err="1"/>
              <a:t>applying</a:t>
            </a:r>
            <a:r>
              <a:rPr lang="it-IT" dirty="0"/>
              <a:t> machine learning and </a:t>
            </a:r>
            <a:r>
              <a:rPr lang="it-IT" dirty="0" err="1"/>
              <a:t>artificial</a:t>
            </a:r>
            <a:r>
              <a:rPr lang="it-IT" dirty="0"/>
              <a:t> intelligence </a:t>
            </a:r>
            <a:r>
              <a:rPr lang="it-IT" dirty="0" err="1"/>
              <a:t>methodologies</a:t>
            </a:r>
            <a:endParaRPr lang="it-IT" dirty="0"/>
          </a:p>
          <a:p>
            <a:pPr marL="742950" lvl="1" indent="-285750">
              <a:buFontTx/>
              <a:buChar char="-"/>
            </a:pPr>
            <a:r>
              <a:rPr lang="it-IT" dirty="0"/>
              <a:t>Challenge of </a:t>
            </a:r>
            <a:r>
              <a:rPr lang="it-IT" dirty="0" err="1"/>
              <a:t>explainability</a:t>
            </a:r>
            <a:r>
              <a:rPr lang="it-IT" dirty="0"/>
              <a:t> of 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methods</a:t>
            </a:r>
            <a:endParaRPr lang="it-IT" dirty="0"/>
          </a:p>
          <a:p>
            <a:pPr marL="742950" lvl="1" indent="-285750">
              <a:buFontTx/>
              <a:buChar char="-"/>
            </a:pP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As SCIANTIX use </a:t>
            </a:r>
            <a:r>
              <a:rPr lang="it-IT" dirty="0" err="1"/>
              <a:t>is</a:t>
            </a:r>
            <a:r>
              <a:rPr lang="it-IT" dirty="0"/>
              <a:t> more and more </a:t>
            </a:r>
            <a:r>
              <a:rPr lang="it-IT" dirty="0" err="1"/>
              <a:t>relevant</a:t>
            </a:r>
            <a:r>
              <a:rPr lang="it-IT" dirty="0"/>
              <a:t> in engineering </a:t>
            </a:r>
            <a:r>
              <a:rPr lang="it-IT" dirty="0" err="1"/>
              <a:t>calculation</a:t>
            </a:r>
            <a:r>
              <a:rPr lang="it-IT" dirty="0"/>
              <a:t>, the </a:t>
            </a:r>
            <a:r>
              <a:rPr lang="it-IT" dirty="0" err="1"/>
              <a:t>quality</a:t>
            </a:r>
            <a:r>
              <a:rPr lang="it-IT" dirty="0"/>
              <a:t> </a:t>
            </a:r>
            <a:r>
              <a:rPr lang="it-IT" dirty="0" err="1"/>
              <a:t>assurance</a:t>
            </a:r>
            <a:r>
              <a:rPr lang="it-IT" dirty="0"/>
              <a:t> of the code </a:t>
            </a:r>
            <a:r>
              <a:rPr lang="it-IT" dirty="0" err="1"/>
              <a:t>becomes</a:t>
            </a:r>
            <a:r>
              <a:rPr lang="it-IT" dirty="0"/>
              <a:t> a </a:t>
            </a:r>
            <a:r>
              <a:rPr lang="it-IT" dirty="0" err="1"/>
              <a:t>priority</a:t>
            </a:r>
            <a:endParaRPr lang="it-IT" dirty="0"/>
          </a:p>
          <a:p>
            <a:pPr marL="742950" lvl="1" indent="-285750">
              <a:buFontTx/>
              <a:buChar char="-"/>
            </a:pPr>
            <a:r>
              <a:rPr lang="it-IT" dirty="0"/>
              <a:t>Activities </a:t>
            </a:r>
            <a:r>
              <a:rPr lang="it-IT" dirty="0" err="1"/>
              <a:t>ongoing</a:t>
            </a:r>
            <a:r>
              <a:rPr lang="it-IT" dirty="0"/>
              <a:t> in the OperaHPC project and in </a:t>
            </a:r>
            <a:r>
              <a:rPr lang="it-IT" dirty="0" err="1"/>
              <a:t>other</a:t>
            </a:r>
            <a:r>
              <a:rPr lang="it-IT" dirty="0"/>
              <a:t> international frameworks</a:t>
            </a:r>
          </a:p>
          <a:p>
            <a:pPr marL="742950" lvl="1" indent="-285750">
              <a:buFontTx/>
              <a:buChar char="-"/>
            </a:pPr>
            <a:r>
              <a:rPr lang="it-IT" dirty="0" err="1"/>
              <a:t>Effort</a:t>
            </a:r>
            <a:r>
              <a:rPr lang="it-IT" dirty="0"/>
              <a:t> in </a:t>
            </a:r>
            <a:r>
              <a:rPr lang="it-IT" dirty="0" err="1"/>
              <a:t>involving</a:t>
            </a:r>
            <a:r>
              <a:rPr lang="it-IT" dirty="0"/>
              <a:t> in the team non-</a:t>
            </a:r>
            <a:r>
              <a:rPr lang="it-IT" dirty="0" err="1"/>
              <a:t>nuclear</a:t>
            </a:r>
            <a:r>
              <a:rPr lang="it-IT" dirty="0"/>
              <a:t> </a:t>
            </a:r>
            <a:r>
              <a:rPr lang="it-IT" dirty="0" err="1"/>
              <a:t>profiles</a:t>
            </a:r>
            <a:endParaRPr lang="it-IT" dirty="0"/>
          </a:p>
          <a:p>
            <a:pPr marL="742950" lvl="1" indent="-285750">
              <a:buFontTx/>
              <a:buChar char="-"/>
            </a:pP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As the framework for </a:t>
            </a:r>
            <a:r>
              <a:rPr lang="it-IT" dirty="0" err="1"/>
              <a:t>research</a:t>
            </a:r>
            <a:r>
              <a:rPr lang="it-IT" dirty="0"/>
              <a:t> activities on </a:t>
            </a:r>
            <a:r>
              <a:rPr lang="it-IT" dirty="0" err="1"/>
              <a:t>nuclear</a:t>
            </a:r>
            <a:r>
              <a:rPr lang="it-IT" dirty="0"/>
              <a:t> </a:t>
            </a:r>
            <a:r>
              <a:rPr lang="it-IT" dirty="0" err="1"/>
              <a:t>material</a:t>
            </a:r>
            <a:r>
              <a:rPr lang="it-IT" dirty="0"/>
              <a:t> </a:t>
            </a:r>
            <a:r>
              <a:rPr lang="it-IT" dirty="0" err="1"/>
              <a:t>changes</a:t>
            </a:r>
            <a:r>
              <a:rPr lang="it-IT" dirty="0"/>
              <a:t> (e.g., CONNECT-NM) </a:t>
            </a:r>
            <a:r>
              <a:rPr lang="it-IT" dirty="0" err="1"/>
              <a:t>thekey</a:t>
            </a:r>
            <a:r>
              <a:rPr lang="it-IT" dirty="0"/>
              <a:t> features of SCIANTIX can open up </a:t>
            </a:r>
            <a:r>
              <a:rPr lang="it-IT" dirty="0" err="1"/>
              <a:t>opportunities</a:t>
            </a:r>
            <a:endParaRPr lang="it-IT" dirty="0"/>
          </a:p>
          <a:p>
            <a:pPr marL="742950" lvl="1" indent="-285750">
              <a:buFontTx/>
              <a:buChar char="-"/>
            </a:pPr>
            <a:r>
              <a:rPr lang="it-IT" dirty="0" err="1"/>
              <a:t>Accelerated</a:t>
            </a:r>
            <a:r>
              <a:rPr lang="it-IT" dirty="0"/>
              <a:t> </a:t>
            </a:r>
            <a:r>
              <a:rPr lang="it-IT" dirty="0" err="1"/>
              <a:t>qualification</a:t>
            </a:r>
            <a:r>
              <a:rPr lang="it-IT" dirty="0"/>
              <a:t> of </a:t>
            </a:r>
            <a:r>
              <a:rPr lang="it-IT" dirty="0" err="1"/>
              <a:t>nuclear</a:t>
            </a:r>
            <a:r>
              <a:rPr lang="it-IT" dirty="0"/>
              <a:t> </a:t>
            </a:r>
            <a:r>
              <a:rPr lang="it-IT" dirty="0" err="1"/>
              <a:t>fuels</a:t>
            </a:r>
            <a:r>
              <a:rPr lang="it-IT" dirty="0"/>
              <a:t> (fast transfer of knowledge </a:t>
            </a:r>
            <a:r>
              <a:rPr lang="it-IT" dirty="0" err="1"/>
              <a:t>along</a:t>
            </a:r>
            <a:r>
              <a:rPr lang="it-IT" dirty="0"/>
              <a:t> </a:t>
            </a:r>
            <a:r>
              <a:rPr lang="it-IT" dirty="0" err="1"/>
              <a:t>scales</a:t>
            </a:r>
            <a:r>
              <a:rPr lang="it-IT" dirty="0"/>
              <a:t>)</a:t>
            </a:r>
          </a:p>
          <a:p>
            <a:pPr marL="742950" lvl="1" indent="-285750">
              <a:buFontTx/>
              <a:buChar char="-"/>
            </a:pPr>
            <a:r>
              <a:rPr lang="it-IT" dirty="0"/>
              <a:t>Extension to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nuclear</a:t>
            </a:r>
            <a:r>
              <a:rPr lang="it-IT" dirty="0"/>
              <a:t> </a:t>
            </a:r>
            <a:r>
              <a:rPr lang="it-IT" dirty="0" err="1"/>
              <a:t>materials</a:t>
            </a:r>
            <a:r>
              <a:rPr lang="it-IT" dirty="0"/>
              <a:t> </a:t>
            </a:r>
          </a:p>
          <a:p>
            <a:pPr marL="742950" lvl="1" indent="-285750">
              <a:buFontTx/>
              <a:buChar char="-"/>
            </a:pPr>
            <a:endParaRPr lang="it-IT" dirty="0"/>
          </a:p>
          <a:p>
            <a:pPr marL="742950" lvl="1" indent="-285750">
              <a:buFontTx/>
              <a:buChar char="-"/>
            </a:pPr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53B2DA0-1EF6-A9E1-3196-4F5DC7B3EC6A}"/>
              </a:ext>
            </a:extLst>
          </p:cNvPr>
          <p:cNvSpPr txBox="1"/>
          <p:nvPr/>
        </p:nvSpPr>
        <p:spPr>
          <a:xfrm>
            <a:off x="674366" y="530388"/>
            <a:ext cx="444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/>
              <a:t>Conclusion</a:t>
            </a:r>
            <a:r>
              <a:rPr lang="it-IT" sz="2400" b="1" dirty="0"/>
              <a:t> and Future challenges</a:t>
            </a:r>
          </a:p>
        </p:txBody>
      </p:sp>
    </p:spTree>
    <p:extLst>
      <p:ext uri="{BB962C8B-B14F-4D97-AF65-F5344CB8AC3E}">
        <p14:creationId xmlns:p14="http://schemas.microsoft.com/office/powerpoint/2010/main" val="140954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D8D148C9-49C9-51DF-83FC-0970C577BA22}"/>
              </a:ext>
            </a:extLst>
          </p:cNvPr>
          <p:cNvSpPr txBox="1"/>
          <p:nvPr/>
        </p:nvSpPr>
        <p:spPr>
          <a:xfrm>
            <a:off x="674365" y="1281877"/>
            <a:ext cx="43390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/>
              <a:t>Horizon Europe (2023-2027, 300k€)</a:t>
            </a:r>
          </a:p>
          <a:p>
            <a:pPr marL="285750" indent="-285750">
              <a:buFontTx/>
              <a:buChar char="-"/>
            </a:pPr>
            <a:r>
              <a:rPr lang="it-IT" dirty="0"/>
              <a:t>WP leadership (V&amp;V)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Involved</a:t>
            </a:r>
            <a:r>
              <a:rPr lang="it-IT" dirty="0"/>
              <a:t> in code </a:t>
            </a:r>
            <a:r>
              <a:rPr lang="it-IT" dirty="0" err="1"/>
              <a:t>development</a:t>
            </a:r>
            <a:r>
              <a:rPr lang="it-IT" dirty="0"/>
              <a:t>, V&amp;V, UA&amp;SA, ML</a:t>
            </a:r>
          </a:p>
          <a:p>
            <a:pPr marL="285750" indent="-285750">
              <a:buFontTx/>
              <a:buChar char="-"/>
            </a:pPr>
            <a:endParaRPr lang="it-IT" dirty="0"/>
          </a:p>
          <a:p>
            <a:pPr marL="285750" indent="-285750">
              <a:buFontTx/>
              <a:buChar char="-"/>
            </a:pPr>
            <a:r>
              <a:rPr lang="it-IT" u="sng" dirty="0" err="1"/>
              <a:t>Obj</a:t>
            </a:r>
            <a:r>
              <a:rPr lang="it-IT" dirty="0"/>
              <a:t> </a:t>
            </a:r>
            <a:r>
              <a:rPr lang="it-IT" dirty="0" err="1"/>
              <a:t>Developement</a:t>
            </a:r>
            <a:r>
              <a:rPr lang="it-IT" dirty="0"/>
              <a:t> of open source tools for </a:t>
            </a:r>
            <a:r>
              <a:rPr lang="it-IT" dirty="0" err="1"/>
              <a:t>nuclear</a:t>
            </a:r>
            <a:r>
              <a:rPr lang="it-IT" dirty="0"/>
              <a:t> fuel </a:t>
            </a:r>
            <a:r>
              <a:rPr lang="it-IT" dirty="0" err="1"/>
              <a:t>simulation</a:t>
            </a:r>
            <a:endParaRPr lang="it-IT" dirty="0"/>
          </a:p>
          <a:p>
            <a:pPr marL="285750" indent="-285750">
              <a:buFontTx/>
              <a:buChar char="-"/>
            </a:pPr>
            <a:endParaRPr lang="it-IT" dirty="0"/>
          </a:p>
          <a:p>
            <a:pPr marL="285750" indent="-285750">
              <a:buFontTx/>
              <a:buChar char="-"/>
            </a:pPr>
            <a:r>
              <a:rPr lang="it-IT" u="sng" dirty="0" err="1"/>
              <a:t>Ongoing</a:t>
            </a:r>
            <a:r>
              <a:rPr lang="it-IT" u="sng" dirty="0"/>
              <a:t> activities</a:t>
            </a:r>
            <a:endParaRPr lang="it-IT" dirty="0"/>
          </a:p>
          <a:p>
            <a:pPr marL="742950" lvl="1" indent="-285750">
              <a:buFontTx/>
              <a:buChar char="-"/>
            </a:pPr>
            <a:r>
              <a:rPr lang="it-IT" dirty="0"/>
              <a:t>Data </a:t>
            </a:r>
            <a:r>
              <a:rPr lang="it-IT" dirty="0" err="1"/>
              <a:t>assimilation</a:t>
            </a:r>
            <a:r>
              <a:rPr lang="it-IT" dirty="0"/>
              <a:t> / ANN</a:t>
            </a:r>
          </a:p>
          <a:p>
            <a:pPr marL="742950" lvl="1" indent="-285750">
              <a:buFontTx/>
              <a:buChar char="-"/>
            </a:pPr>
            <a:r>
              <a:rPr lang="it-IT" dirty="0" err="1"/>
              <a:t>Qualification</a:t>
            </a:r>
            <a:r>
              <a:rPr lang="it-IT" dirty="0"/>
              <a:t> standards</a:t>
            </a:r>
          </a:p>
          <a:p>
            <a:pPr marL="742950" lvl="1" indent="-285750">
              <a:buFontTx/>
              <a:buChar char="-"/>
            </a:pPr>
            <a:r>
              <a:rPr lang="it-IT" dirty="0">
                <a:sym typeface="Wingdings" panose="05000000000000000000" pitchFamily="2" charset="2"/>
              </a:rPr>
              <a:t>Integral validation</a:t>
            </a:r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53B2DA0-1EF6-A9E1-3196-4F5DC7B3EC6A}"/>
              </a:ext>
            </a:extLst>
          </p:cNvPr>
          <p:cNvSpPr txBox="1"/>
          <p:nvPr/>
        </p:nvSpPr>
        <p:spPr>
          <a:xfrm>
            <a:off x="674366" y="530388"/>
            <a:ext cx="1489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OperaHPC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F03502-7E97-FAA4-9FDD-8277B1E81D05}"/>
              </a:ext>
            </a:extLst>
          </p:cNvPr>
          <p:cNvSpPr txBox="1"/>
          <p:nvPr/>
        </p:nvSpPr>
        <p:spPr>
          <a:xfrm>
            <a:off x="6096000" y="530387"/>
            <a:ext cx="2085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TRANSPARANT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331EF05-3FCC-01BA-5009-9F539F4C1870}"/>
              </a:ext>
            </a:extLst>
          </p:cNvPr>
          <p:cNvSpPr txBox="1"/>
          <p:nvPr/>
        </p:nvSpPr>
        <p:spPr>
          <a:xfrm>
            <a:off x="6096000" y="1281876"/>
            <a:ext cx="43390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/>
              <a:t>Horizon Europe (2024-2028, 400k€)</a:t>
            </a:r>
          </a:p>
          <a:p>
            <a:pPr marL="285750" indent="-285750">
              <a:buFontTx/>
              <a:buChar char="-"/>
            </a:pPr>
            <a:r>
              <a:rPr lang="it-IT" dirty="0"/>
              <a:t>WP leadership (code </a:t>
            </a:r>
            <a:r>
              <a:rPr lang="it-IT" dirty="0" err="1"/>
              <a:t>development</a:t>
            </a:r>
            <a:r>
              <a:rPr lang="it-IT" dirty="0"/>
              <a:t>)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Involved</a:t>
            </a:r>
            <a:r>
              <a:rPr lang="it-IT" dirty="0"/>
              <a:t> in support to </a:t>
            </a:r>
            <a:r>
              <a:rPr lang="it-IT" dirty="0" err="1"/>
              <a:t>experimental</a:t>
            </a:r>
            <a:r>
              <a:rPr lang="it-IT" dirty="0"/>
              <a:t> design, code </a:t>
            </a:r>
            <a:r>
              <a:rPr lang="it-IT" dirty="0" err="1"/>
              <a:t>development</a:t>
            </a:r>
            <a:r>
              <a:rPr lang="it-IT" dirty="0"/>
              <a:t>, …</a:t>
            </a:r>
          </a:p>
          <a:p>
            <a:pPr marL="285750" indent="-285750">
              <a:buFontTx/>
              <a:buChar char="-"/>
            </a:pPr>
            <a:endParaRPr lang="it-IT" u="sng" dirty="0"/>
          </a:p>
          <a:p>
            <a:pPr marL="285750" indent="-285750">
              <a:buFontTx/>
              <a:buChar char="-"/>
            </a:pPr>
            <a:r>
              <a:rPr lang="it-IT" u="sng" dirty="0" err="1"/>
              <a:t>Obj</a:t>
            </a:r>
            <a:r>
              <a:rPr lang="it-IT" dirty="0"/>
              <a:t> Development of </a:t>
            </a:r>
            <a:r>
              <a:rPr lang="it-IT" dirty="0" err="1"/>
              <a:t>actinide</a:t>
            </a:r>
            <a:r>
              <a:rPr lang="it-IT" dirty="0"/>
              <a:t> </a:t>
            </a:r>
            <a:r>
              <a:rPr lang="it-IT" dirty="0" err="1"/>
              <a:t>bearing</a:t>
            </a:r>
            <a:r>
              <a:rPr lang="it-IT" dirty="0"/>
              <a:t> </a:t>
            </a:r>
            <a:r>
              <a:rPr lang="it-IT" dirty="0" err="1"/>
              <a:t>fuels</a:t>
            </a:r>
            <a:r>
              <a:rPr lang="it-IT" dirty="0"/>
              <a:t> and </a:t>
            </a:r>
            <a:r>
              <a:rPr lang="it-IT" dirty="0" err="1"/>
              <a:t>technologies</a:t>
            </a:r>
            <a:endParaRPr lang="it-IT" dirty="0"/>
          </a:p>
          <a:p>
            <a:pPr marL="285750" indent="-285750">
              <a:buFontTx/>
              <a:buChar char="-"/>
            </a:pPr>
            <a:endParaRPr lang="it-IT" dirty="0"/>
          </a:p>
          <a:p>
            <a:pPr marL="285750" indent="-285750">
              <a:buFontTx/>
              <a:buChar char="-"/>
            </a:pPr>
            <a:r>
              <a:rPr lang="it-IT" u="sng" dirty="0" err="1"/>
              <a:t>Planned</a:t>
            </a:r>
            <a:r>
              <a:rPr lang="it-IT" u="sng" dirty="0"/>
              <a:t> activities</a:t>
            </a:r>
            <a:endParaRPr lang="it-IT" dirty="0"/>
          </a:p>
          <a:p>
            <a:pPr marL="742950" lvl="1" indent="-285750">
              <a:buFontTx/>
              <a:buChar char="-"/>
            </a:pPr>
            <a:r>
              <a:rPr lang="it-IT" dirty="0" err="1"/>
              <a:t>Thermochemistry</a:t>
            </a:r>
            <a:endParaRPr lang="it-IT" dirty="0"/>
          </a:p>
          <a:p>
            <a:pPr marL="742950" lvl="1" indent="-285750">
              <a:buFontTx/>
              <a:buChar char="-"/>
            </a:pPr>
            <a:r>
              <a:rPr lang="it-IT" dirty="0" err="1"/>
              <a:t>Material</a:t>
            </a:r>
            <a:r>
              <a:rPr lang="it-IT" dirty="0"/>
              <a:t> </a:t>
            </a:r>
            <a:r>
              <a:rPr lang="it-IT" dirty="0" err="1"/>
              <a:t>properties</a:t>
            </a:r>
            <a:endParaRPr lang="it-IT" dirty="0"/>
          </a:p>
          <a:p>
            <a:pPr marL="742950" lvl="1" indent="-285750">
              <a:buFontTx/>
              <a:buChar char="-"/>
            </a:pPr>
            <a:r>
              <a:rPr lang="it-IT" dirty="0" err="1"/>
              <a:t>Radioactive</a:t>
            </a:r>
            <a:r>
              <a:rPr lang="it-IT" dirty="0"/>
              <a:t> fission products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EC93AD57-F146-8694-11A2-40B2FD5EE56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27681" y="4877783"/>
            <a:ext cx="1582560" cy="900360"/>
          </a:xfrm>
          <a:prstGeom prst="rect">
            <a:avLst/>
          </a:prstGeom>
          <a:ln w="0">
            <a:noFill/>
          </a:ln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048408CE-B15C-CAF8-511D-EAA1676B11DF}"/>
              </a:ext>
            </a:extLst>
          </p:cNvPr>
          <p:cNvSpPr/>
          <p:nvPr/>
        </p:nvSpPr>
        <p:spPr>
          <a:xfrm>
            <a:off x="-10511" y="0"/>
            <a:ext cx="12244551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Picture 46" descr="9506004C">
            <a:extLst>
              <a:ext uri="{FF2B5EF4-FFF2-40B4-BE49-F238E27FC236}">
                <a16:creationId xmlns:a16="http://schemas.microsoft.com/office/drawing/2014/main" id="{70CE7A84-E1ED-258C-F32C-5DC2B62F89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" r="-1"/>
          <a:stretch/>
        </p:blipFill>
        <p:spPr bwMode="auto">
          <a:xfrm>
            <a:off x="2638995" y="0"/>
            <a:ext cx="682992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0844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 3">
            <a:extLst>
              <a:ext uri="{FF2B5EF4-FFF2-40B4-BE49-F238E27FC236}">
                <a16:creationId xmlns:a16="http://schemas.microsoft.com/office/drawing/2014/main" id="{1CC74760-AE2D-1634-E2EF-84D076A244EB}"/>
              </a:ext>
            </a:extLst>
          </p:cNvPr>
          <p:cNvGrpSpPr>
            <a:grpSpLocks noChangeAspect="1"/>
          </p:cNvGrpSpPr>
          <p:nvPr/>
        </p:nvGrpSpPr>
        <p:grpSpPr>
          <a:xfrm>
            <a:off x="2876298" y="1344477"/>
            <a:ext cx="6439404" cy="5062424"/>
            <a:chOff x="4932040" y="802561"/>
            <a:chExt cx="3957673" cy="3111378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3CCD8D79-20E9-2BFD-6F42-6BE173F0E1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2040" y="802561"/>
              <a:ext cx="3957673" cy="3111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09520B72-31E5-A6B7-A8D6-8977C31EBF8A}"/>
                </a:ext>
              </a:extLst>
            </p:cNvPr>
            <p:cNvSpPr/>
            <p:nvPr/>
          </p:nvSpPr>
          <p:spPr>
            <a:xfrm rot="19544914">
              <a:off x="7090335" y="2168299"/>
              <a:ext cx="860350" cy="3108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60346A6-6F9C-8637-EE28-660F0F9B5A4E}"/>
              </a:ext>
            </a:extLst>
          </p:cNvPr>
          <p:cNvSpPr txBox="1"/>
          <p:nvPr/>
        </p:nvSpPr>
        <p:spPr>
          <a:xfrm>
            <a:off x="674366" y="530388"/>
            <a:ext cx="4213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Multi-scale </a:t>
            </a:r>
            <a:r>
              <a:rPr lang="it-IT" sz="2400" b="1" dirty="0" err="1"/>
              <a:t>modelling</a:t>
            </a:r>
            <a:r>
              <a:rPr lang="it-IT" sz="2400" b="1" dirty="0"/>
              <a:t> </a:t>
            </a:r>
            <a:r>
              <a:rPr lang="it-IT" sz="2400" b="1" dirty="0" err="1"/>
              <a:t>approach</a:t>
            </a:r>
            <a:endParaRPr lang="it-IT" sz="2400" b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9CA8F69-A776-10F2-449D-AA1C048C5B21}"/>
              </a:ext>
            </a:extLst>
          </p:cNvPr>
          <p:cNvSpPr txBox="1"/>
          <p:nvPr/>
        </p:nvSpPr>
        <p:spPr>
          <a:xfrm>
            <a:off x="10124474" y="5781538"/>
            <a:ext cx="19729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u="sng" dirty="0"/>
              <a:t>Next talks</a:t>
            </a:r>
          </a:p>
          <a:p>
            <a:pPr marL="285750" indent="-285750">
              <a:buFontTx/>
              <a:buChar char="-"/>
            </a:pPr>
            <a:r>
              <a:rPr lang="it-IT" dirty="0"/>
              <a:t>M. Bertolus</a:t>
            </a:r>
          </a:p>
          <a:p>
            <a:pPr marL="285750" indent="-285750">
              <a:buFontTx/>
              <a:buChar char="-"/>
            </a:pPr>
            <a:r>
              <a:rPr lang="it-IT" dirty="0"/>
              <a:t>A. Scolaro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B2C1CAC3-DAC4-11F6-811E-0B313F235E13}"/>
              </a:ext>
            </a:extLst>
          </p:cNvPr>
          <p:cNvSpPr/>
          <p:nvPr/>
        </p:nvSpPr>
        <p:spPr>
          <a:xfrm>
            <a:off x="7626375" y="3058463"/>
            <a:ext cx="3814666" cy="923330"/>
          </a:xfrm>
          <a:prstGeom prst="rect">
            <a:avLst/>
          </a:prstGeom>
          <a:solidFill>
            <a:srgbClr val="FFFFFF"/>
          </a:solidFill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it-IT" b="1" dirty="0">
                <a:cs typeface="Segoe UI Light" panose="020B0502040204020203" pitchFamily="34" charset="0"/>
              </a:rPr>
              <a:t>Goal. </a:t>
            </a:r>
            <a:r>
              <a:rPr lang="it-IT" dirty="0" err="1">
                <a:cs typeface="Segoe UI Light" panose="020B0502040204020203" pitchFamily="34" charset="0"/>
              </a:rPr>
              <a:t>Simulation</a:t>
            </a:r>
            <a:r>
              <a:rPr lang="it-IT" dirty="0">
                <a:cs typeface="Segoe UI Light" panose="020B0502040204020203" pitchFamily="34" charset="0"/>
              </a:rPr>
              <a:t> of </a:t>
            </a:r>
            <a:r>
              <a:rPr lang="it-IT" dirty="0" err="1">
                <a:cs typeface="Segoe UI Light" panose="020B0502040204020203" pitchFamily="34" charset="0"/>
              </a:rPr>
              <a:t>integral</a:t>
            </a:r>
            <a:r>
              <a:rPr lang="it-IT" dirty="0">
                <a:cs typeface="Segoe UI Light" panose="020B0502040204020203" pitchFamily="34" charset="0"/>
              </a:rPr>
              <a:t> </a:t>
            </a:r>
            <a:r>
              <a:rPr lang="it-IT" dirty="0" err="1">
                <a:cs typeface="Segoe UI Light" panose="020B0502040204020203" pitchFamily="34" charset="0"/>
              </a:rPr>
              <a:t>experiments</a:t>
            </a:r>
            <a:r>
              <a:rPr lang="it-IT" dirty="0">
                <a:cs typeface="Segoe UI Light" panose="020B0502040204020203" pitchFamily="34" charset="0"/>
              </a:rPr>
              <a:t> (IFPE) </a:t>
            </a:r>
            <a:r>
              <a:rPr lang="it-IT" dirty="0" err="1">
                <a:cs typeface="Segoe UI Light" panose="020B0502040204020203" pitchFamily="34" charset="0"/>
              </a:rPr>
              <a:t>at</a:t>
            </a:r>
            <a:r>
              <a:rPr lang="it-IT" dirty="0">
                <a:cs typeface="Segoe UI Light" panose="020B0502040204020203" pitchFamily="34" charset="0"/>
              </a:rPr>
              <a:t> engineering//</a:t>
            </a:r>
            <a:r>
              <a:rPr lang="it-IT" dirty="0" err="1">
                <a:cs typeface="Segoe UI Light" panose="020B0502040204020203" pitchFamily="34" charset="0"/>
              </a:rPr>
              <a:t>reactor</a:t>
            </a:r>
            <a:r>
              <a:rPr lang="it-IT" dirty="0">
                <a:cs typeface="Segoe UI Light" panose="020B0502040204020203" pitchFamily="34" charset="0"/>
              </a:rPr>
              <a:t>-scale</a:t>
            </a:r>
            <a:endParaRPr lang="en-GB" dirty="0">
              <a:cs typeface="Segoe UI Light" panose="020B0502040204020203" pitchFamily="34" charset="0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4D9DF23-71CF-8163-0F5B-2695038E22AD}"/>
              </a:ext>
            </a:extLst>
          </p:cNvPr>
          <p:cNvSpPr/>
          <p:nvPr/>
        </p:nvSpPr>
        <p:spPr>
          <a:xfrm>
            <a:off x="1185183" y="3241481"/>
            <a:ext cx="3150172" cy="923330"/>
          </a:xfrm>
          <a:prstGeom prst="rect">
            <a:avLst/>
          </a:prstGeom>
          <a:solidFill>
            <a:srgbClr val="FFFFFF"/>
          </a:solidFill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it-IT" b="1" dirty="0">
                <a:cs typeface="Segoe UI Light" panose="020B0502040204020203" pitchFamily="34" charset="0"/>
              </a:rPr>
              <a:t>Goal. </a:t>
            </a:r>
            <a:r>
              <a:rPr lang="it-IT" dirty="0" err="1">
                <a:cs typeface="Segoe UI Light" panose="020B0502040204020203" pitchFamily="34" charset="0"/>
              </a:rPr>
              <a:t>Modelling</a:t>
            </a:r>
            <a:r>
              <a:rPr lang="it-IT" dirty="0">
                <a:cs typeface="Segoe UI Light" panose="020B0502040204020203" pitchFamily="34" charset="0"/>
              </a:rPr>
              <a:t> </a:t>
            </a:r>
            <a:r>
              <a:rPr lang="it-IT" dirty="0" err="1">
                <a:cs typeface="Segoe UI Light" panose="020B0502040204020203" pitchFamily="34" charset="0"/>
              </a:rPr>
              <a:t>at</a:t>
            </a:r>
            <a:r>
              <a:rPr lang="it-IT" dirty="0">
                <a:cs typeface="Segoe UI Light" panose="020B0502040204020203" pitchFamily="34" charset="0"/>
              </a:rPr>
              <a:t> </a:t>
            </a:r>
            <a:r>
              <a:rPr lang="it-IT" dirty="0" err="1">
                <a:cs typeface="Segoe UI Light" panose="020B0502040204020203" pitchFamily="34" charset="0"/>
              </a:rPr>
              <a:t>grain</a:t>
            </a:r>
            <a:r>
              <a:rPr lang="it-IT" dirty="0">
                <a:cs typeface="Segoe UI Light" panose="020B0502040204020203" pitchFamily="34" charset="0"/>
              </a:rPr>
              <a:t>-scale and </a:t>
            </a:r>
            <a:r>
              <a:rPr lang="it-IT" dirty="0" err="1">
                <a:cs typeface="Segoe UI Light" panose="020B0502040204020203" pitchFamily="34" charset="0"/>
              </a:rPr>
              <a:t>assessment</a:t>
            </a:r>
            <a:r>
              <a:rPr lang="it-IT" dirty="0">
                <a:cs typeface="Segoe UI Light" panose="020B0502040204020203" pitchFamily="34" charset="0"/>
              </a:rPr>
              <a:t> (by separate </a:t>
            </a:r>
            <a:r>
              <a:rPr lang="it-IT" dirty="0" err="1">
                <a:cs typeface="Segoe UI Light" panose="020B0502040204020203" pitchFamily="34" charset="0"/>
              </a:rPr>
              <a:t>effect</a:t>
            </a:r>
            <a:r>
              <a:rPr lang="it-IT" dirty="0">
                <a:cs typeface="Segoe UI Light" panose="020B0502040204020203" pitchFamily="34" charset="0"/>
              </a:rPr>
              <a:t> </a:t>
            </a:r>
            <a:r>
              <a:rPr lang="it-IT" dirty="0" err="1">
                <a:cs typeface="Segoe UI Light" panose="020B0502040204020203" pitchFamily="34" charset="0"/>
              </a:rPr>
              <a:t>experiments</a:t>
            </a:r>
            <a:r>
              <a:rPr lang="it-IT" dirty="0">
                <a:cs typeface="Segoe UI Light" panose="020B0502040204020203" pitchFamily="34" charset="0"/>
              </a:rPr>
              <a:t>)</a:t>
            </a:r>
            <a:endParaRPr lang="en-GB" dirty="0">
              <a:cs typeface="Segoe UI Light" panose="020B0502040204020203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2B66EAC1-D2F9-F3FA-BF33-273E2CDC4B28}"/>
              </a:ext>
            </a:extLst>
          </p:cNvPr>
          <p:cNvSpPr/>
          <p:nvPr/>
        </p:nvSpPr>
        <p:spPr>
          <a:xfrm>
            <a:off x="2352456" y="2289986"/>
            <a:ext cx="2736304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GB" b="1" dirty="0">
                <a:ea typeface="Times New Roman" panose="02020603050405020304" pitchFamily="18" charset="0"/>
                <a:cs typeface="Segoe UI Light" panose="020B0502040204020203" pitchFamily="34" charset="0"/>
              </a:rPr>
              <a:t>SCIANTIX. </a:t>
            </a:r>
            <a:r>
              <a:rPr lang="en-GB" dirty="0">
                <a:ea typeface="Times New Roman" panose="02020603050405020304" pitchFamily="18" charset="0"/>
                <a:cs typeface="Segoe UI Light" panose="020B0502040204020203" pitchFamily="34" charset="0"/>
              </a:rPr>
              <a:t>Grain-scale code, for model development and V&amp;V</a:t>
            </a:r>
            <a:r>
              <a:rPr lang="en-GB" b="1" dirty="0">
                <a:ea typeface="Times New Roman" panose="02020603050405020304" pitchFamily="18" charset="0"/>
                <a:cs typeface="Segoe UI Light" panose="020B0502040204020203" pitchFamily="34" charset="0"/>
              </a:rPr>
              <a:t> </a:t>
            </a:r>
            <a:endParaRPr lang="en-GB" dirty="0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33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E779E7D2-4CD4-4DF7-8055-800192B03F0D}"/>
              </a:ext>
            </a:extLst>
          </p:cNvPr>
          <p:cNvSpPr/>
          <p:nvPr/>
        </p:nvSpPr>
        <p:spPr>
          <a:xfrm>
            <a:off x="1225876" y="1400927"/>
            <a:ext cx="4572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GB" b="1" dirty="0">
                <a:cs typeface="Segoe UI Light" panose="020B0502040204020203" pitchFamily="34" charset="0"/>
              </a:rPr>
              <a:t>Physics-based modelling </a:t>
            </a:r>
            <a:r>
              <a:rPr lang="en-GB" dirty="0">
                <a:cs typeface="Segoe UI Light" panose="020B0502040204020203" pitchFamily="34" charset="0"/>
              </a:rPr>
              <a:t>is fundamental in order to act as bridge between different scales</a:t>
            </a:r>
          </a:p>
          <a:p>
            <a:pPr marL="285750" indent="-285750">
              <a:buFontTx/>
              <a:buChar char="-"/>
              <a:defRPr/>
            </a:pPr>
            <a:r>
              <a:rPr lang="en-GB" dirty="0">
                <a:cs typeface="Segoe UI Light" panose="020B0502040204020203" pitchFamily="34" charset="0"/>
              </a:rPr>
              <a:t>Can be </a:t>
            </a:r>
            <a:r>
              <a:rPr lang="en-GB" b="1" dirty="0">
                <a:cs typeface="Segoe UI Light" panose="020B0502040204020203" pitchFamily="34" charset="0"/>
              </a:rPr>
              <a:t>informed by lower-length scale calculations and experiments</a:t>
            </a:r>
            <a:r>
              <a:rPr lang="en-GB" dirty="0">
                <a:cs typeface="Segoe UI Light" panose="020B0502040204020203" pitchFamily="34" charset="0"/>
              </a:rPr>
              <a:t>, in terms of physical phenomena and model parameters</a:t>
            </a:r>
          </a:p>
          <a:p>
            <a:pPr marL="285750" indent="-285750">
              <a:buFontTx/>
              <a:buChar char="-"/>
              <a:defRPr/>
            </a:pPr>
            <a:r>
              <a:rPr lang="en-GB" dirty="0">
                <a:cs typeface="Segoe UI Light" panose="020B0502040204020203" pitchFamily="34" charset="0"/>
              </a:rPr>
              <a:t>Need to </a:t>
            </a:r>
            <a:r>
              <a:rPr lang="en-GB" b="1" dirty="0">
                <a:cs typeface="Segoe UI Light" panose="020B0502040204020203" pitchFamily="34" charset="0"/>
              </a:rPr>
              <a:t>overcome correlation-based approaches </a:t>
            </a:r>
            <a:r>
              <a:rPr lang="en-GB" dirty="0">
                <a:cs typeface="Segoe UI Light" panose="020B0502040204020203" pitchFamily="34" charset="0"/>
              </a:rPr>
              <a:t>currently used </a:t>
            </a:r>
            <a:r>
              <a:rPr lang="en-GB" b="1" dirty="0">
                <a:cs typeface="Segoe UI Light" panose="020B0502040204020203" pitchFamily="34" charset="0"/>
              </a:rPr>
              <a:t>in FPCs</a:t>
            </a:r>
          </a:p>
          <a:p>
            <a:pPr>
              <a:defRPr/>
            </a:pPr>
            <a:endParaRPr lang="en-GB" b="1" dirty="0">
              <a:cs typeface="Segoe UI Light" panose="020B0502040204020203" pitchFamily="34" charset="0"/>
            </a:endParaRPr>
          </a:p>
          <a:p>
            <a:pPr>
              <a:defRPr/>
            </a:pPr>
            <a:r>
              <a:rPr lang="en-GB" b="1" dirty="0">
                <a:cs typeface="Segoe UI Light" panose="020B0502040204020203" pitchFamily="34" charset="0"/>
              </a:rPr>
              <a:t>Low computational time</a:t>
            </a:r>
            <a:r>
              <a:rPr lang="en-GB" dirty="0">
                <a:cs typeface="Segoe UI Light" panose="020B0502040204020203" pitchFamily="34" charset="0"/>
              </a:rPr>
              <a:t> is needed for effective use </a:t>
            </a:r>
            <a:r>
              <a:rPr lang="en-GB" i="1" dirty="0">
                <a:cs typeface="Segoe UI Light" panose="020B0502040204020203" pitchFamily="34" charset="0"/>
              </a:rPr>
              <a:t>within </a:t>
            </a:r>
            <a:r>
              <a:rPr lang="en-GB" dirty="0">
                <a:cs typeface="Segoe UI Light" panose="020B0502040204020203" pitchFamily="34" charset="0"/>
              </a:rPr>
              <a:t>fuel performance codes</a:t>
            </a:r>
          </a:p>
          <a:p>
            <a:pPr marL="285750" indent="-285750">
              <a:buFontTx/>
              <a:buChar char="-"/>
              <a:defRPr/>
            </a:pPr>
            <a:r>
              <a:rPr lang="en-GB" dirty="0">
                <a:cs typeface="Segoe UI Light" panose="020B0502040204020203" pitchFamily="34" charset="0"/>
              </a:rPr>
              <a:t>IGB model called at each thermo-mechanical iteration, in each time-step of the FPC simulation, in each mesh point</a:t>
            </a:r>
          </a:p>
          <a:p>
            <a:pPr marL="285750" indent="-285750">
              <a:buFontTx/>
              <a:buChar char="-"/>
              <a:defRPr/>
            </a:pPr>
            <a:r>
              <a:rPr lang="en-GB" dirty="0">
                <a:cs typeface="Segoe UI Light" panose="020B0502040204020203" pitchFamily="34" charset="0"/>
              </a:rPr>
              <a:t>The huge number of calls implies that </a:t>
            </a:r>
            <a:r>
              <a:rPr lang="en-GB" b="1" dirty="0">
                <a:cs typeface="Segoe UI Light" panose="020B0502040204020203" pitchFamily="34" charset="0"/>
              </a:rPr>
              <a:t>numerical robustness </a:t>
            </a:r>
            <a:r>
              <a:rPr lang="en-GB" dirty="0">
                <a:cs typeface="Segoe UI Light" panose="020B0502040204020203" pitchFamily="34" charset="0"/>
              </a:rPr>
              <a:t>is a requirement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B4CC470B-7ECF-4C0F-84E4-D5F943D4C609}"/>
              </a:ext>
            </a:extLst>
          </p:cNvPr>
          <p:cNvGrpSpPr/>
          <p:nvPr/>
        </p:nvGrpSpPr>
        <p:grpSpPr>
          <a:xfrm>
            <a:off x="7176120" y="1281407"/>
            <a:ext cx="2853324" cy="2243179"/>
            <a:chOff x="1352298" y="969797"/>
            <a:chExt cx="6439404" cy="5062424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AD9C0D7C-0314-4926-AB29-A66F4064D694}"/>
                </a:ext>
              </a:extLst>
            </p:cNvPr>
            <p:cNvGrpSpPr/>
            <p:nvPr/>
          </p:nvGrpSpPr>
          <p:grpSpPr>
            <a:xfrm>
              <a:off x="1352298" y="969797"/>
              <a:ext cx="6439404" cy="5062424"/>
              <a:chOff x="445212" y="969797"/>
              <a:chExt cx="6439404" cy="5062424"/>
            </a:xfrm>
          </p:grpSpPr>
          <p:grpSp>
            <p:nvGrpSpPr>
              <p:cNvPr id="39" name="Gruppo 38">
                <a:extLst>
                  <a:ext uri="{FF2B5EF4-FFF2-40B4-BE49-F238E27FC236}">
                    <a16:creationId xmlns:a16="http://schemas.microsoft.com/office/drawing/2014/main" id="{2B412CEC-2D16-4239-A27D-D52AE8458B1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45212" y="969797"/>
                <a:ext cx="6439404" cy="5062424"/>
                <a:chOff x="4932040" y="802561"/>
                <a:chExt cx="3957673" cy="3111378"/>
              </a:xfrm>
            </p:grpSpPr>
            <p:pic>
              <p:nvPicPr>
                <p:cNvPr id="41" name="Picture 2">
                  <a:extLst>
                    <a:ext uri="{FF2B5EF4-FFF2-40B4-BE49-F238E27FC236}">
                      <a16:creationId xmlns:a16="http://schemas.microsoft.com/office/drawing/2014/main" id="{84B0946F-73AD-4D8D-B461-1A2366877F2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32040" y="802561"/>
                  <a:ext cx="3957673" cy="31113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2" name="Rettangolo 41">
                  <a:extLst>
                    <a:ext uri="{FF2B5EF4-FFF2-40B4-BE49-F238E27FC236}">
                      <a16:creationId xmlns:a16="http://schemas.microsoft.com/office/drawing/2014/main" id="{FBAA11F9-531E-4A4E-A0B5-E14A75C0B77F}"/>
                    </a:ext>
                  </a:extLst>
                </p:cNvPr>
                <p:cNvSpPr/>
                <p:nvPr/>
              </p:nvSpPr>
              <p:spPr>
                <a:xfrm rot="19544914">
                  <a:off x="7090335" y="2168299"/>
                  <a:ext cx="860350" cy="310892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</p:grpSp>
          <p:sp>
            <p:nvSpPr>
              <p:cNvPr id="40" name="Rettangolo 39">
                <a:extLst>
                  <a:ext uri="{FF2B5EF4-FFF2-40B4-BE49-F238E27FC236}">
                    <a16:creationId xmlns:a16="http://schemas.microsoft.com/office/drawing/2014/main" id="{10766446-84AD-451C-AF83-32DDAE53F77A}"/>
                  </a:ext>
                </a:extLst>
              </p:cNvPr>
              <p:cNvSpPr/>
              <p:nvPr/>
            </p:nvSpPr>
            <p:spPr>
              <a:xfrm>
                <a:off x="5220072" y="3068960"/>
                <a:ext cx="1404000" cy="282716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800" b="1" dirty="0"/>
                  <a:t>BISON</a:t>
                </a:r>
              </a:p>
            </p:txBody>
          </p:sp>
        </p:grpSp>
        <p:cxnSp>
          <p:nvCxnSpPr>
            <p:cNvPr id="43" name="Connettore diritto 42">
              <a:extLst>
                <a:ext uri="{FF2B5EF4-FFF2-40B4-BE49-F238E27FC236}">
                  <a16:creationId xmlns:a16="http://schemas.microsoft.com/office/drawing/2014/main" id="{3C061640-78CA-4D74-8191-0A42BF90DF78}"/>
                </a:ext>
              </a:extLst>
            </p:cNvPr>
            <p:cNvCxnSpPr>
              <a:cxnSpLocks/>
            </p:cNvCxnSpPr>
            <p:nvPr/>
          </p:nvCxnSpPr>
          <p:spPr>
            <a:xfrm>
              <a:off x="4043034" y="1431056"/>
              <a:ext cx="2257158" cy="3078064"/>
            </a:xfrm>
            <a:prstGeom prst="line">
              <a:avLst/>
            </a:prstGeom>
            <a:ln w="76200" cmpd="thinThick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diritto 43">
              <a:extLst>
                <a:ext uri="{FF2B5EF4-FFF2-40B4-BE49-F238E27FC236}">
                  <a16:creationId xmlns:a16="http://schemas.microsoft.com/office/drawing/2014/main" id="{D8DF7028-ECDC-4FC0-80ED-E1EC2C5D1CE6}"/>
                </a:ext>
              </a:extLst>
            </p:cNvPr>
            <p:cNvCxnSpPr>
              <a:cxnSpLocks noChangeAspect="1"/>
            </p:cNvCxnSpPr>
            <p:nvPr/>
          </p:nvCxnSpPr>
          <p:spPr>
            <a:xfrm rot="16200000">
              <a:off x="4323579" y="1071056"/>
              <a:ext cx="531096" cy="720000"/>
            </a:xfrm>
            <a:prstGeom prst="line">
              <a:avLst/>
            </a:prstGeom>
            <a:ln w="38100" cmpd="sng">
              <a:solidFill>
                <a:schemeClr val="accent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diritto 44">
              <a:extLst>
                <a:ext uri="{FF2B5EF4-FFF2-40B4-BE49-F238E27FC236}">
                  <a16:creationId xmlns:a16="http://schemas.microsoft.com/office/drawing/2014/main" id="{AAF95858-121E-4EA7-B749-B600B15E4681}"/>
                </a:ext>
              </a:extLst>
            </p:cNvPr>
            <p:cNvCxnSpPr>
              <a:cxnSpLocks noChangeAspect="1"/>
            </p:cNvCxnSpPr>
            <p:nvPr/>
          </p:nvCxnSpPr>
          <p:spPr>
            <a:xfrm rot="16200000">
              <a:off x="6221610" y="3674737"/>
              <a:ext cx="531096" cy="720000"/>
            </a:xfrm>
            <a:prstGeom prst="line">
              <a:avLst/>
            </a:prstGeom>
            <a:ln w="38100" cmpd="sng">
              <a:solidFill>
                <a:schemeClr val="accent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B16AE16A-3793-438C-A133-A9D03C63C5A6}"/>
              </a:ext>
            </a:extLst>
          </p:cNvPr>
          <p:cNvGrpSpPr/>
          <p:nvPr/>
        </p:nvGrpSpPr>
        <p:grpSpPr>
          <a:xfrm>
            <a:off x="8714581" y="3919751"/>
            <a:ext cx="1507674" cy="2592288"/>
            <a:chOff x="323529" y="692696"/>
            <a:chExt cx="3434147" cy="5904656"/>
          </a:xfrm>
        </p:grpSpPr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26279F40-3FA3-4730-941B-4C8E0AC884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1" y="692696"/>
              <a:ext cx="3218125" cy="590465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8" name="Picture 4">
              <a:extLst>
                <a:ext uri="{FF2B5EF4-FFF2-40B4-BE49-F238E27FC236}">
                  <a16:creationId xmlns:a16="http://schemas.microsoft.com/office/drawing/2014/main" id="{6FBDAA7D-DC4A-44C5-814A-267C798AFB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1049"/>
            <a:stretch/>
          </p:blipFill>
          <p:spPr bwMode="auto">
            <a:xfrm>
              <a:off x="683569" y="692696"/>
              <a:ext cx="288031" cy="59046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</p:pic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A0531C91-E7F4-4C0F-83FE-BD512F3EE76C}"/>
                </a:ext>
              </a:extLst>
            </p:cNvPr>
            <p:cNvSpPr/>
            <p:nvPr/>
          </p:nvSpPr>
          <p:spPr>
            <a:xfrm>
              <a:off x="323529" y="692696"/>
              <a:ext cx="360040" cy="5760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00"/>
            </a:p>
          </p:txBody>
        </p:sp>
        <p:sp>
          <p:nvSpPr>
            <p:cNvPr id="50" name="Rettangolo 49">
              <a:extLst>
                <a:ext uri="{FF2B5EF4-FFF2-40B4-BE49-F238E27FC236}">
                  <a16:creationId xmlns:a16="http://schemas.microsoft.com/office/drawing/2014/main" id="{7A516952-BAB4-49A9-A804-E41177267CAB}"/>
                </a:ext>
              </a:extLst>
            </p:cNvPr>
            <p:cNvSpPr/>
            <p:nvPr/>
          </p:nvSpPr>
          <p:spPr>
            <a:xfrm>
              <a:off x="2267744" y="1412776"/>
              <a:ext cx="792088" cy="28803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00" b="1" dirty="0" err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Cladding</a:t>
              </a:r>
              <a:endParaRPr lang="en-GB" sz="4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1" name="Rettangolo 50">
              <a:extLst>
                <a:ext uri="{FF2B5EF4-FFF2-40B4-BE49-F238E27FC236}">
                  <a16:creationId xmlns:a16="http://schemas.microsoft.com/office/drawing/2014/main" id="{889765E4-3DE3-4303-96C0-5A2006F39587}"/>
                </a:ext>
              </a:extLst>
            </p:cNvPr>
            <p:cNvSpPr/>
            <p:nvPr/>
          </p:nvSpPr>
          <p:spPr>
            <a:xfrm>
              <a:off x="2267744" y="1916832"/>
              <a:ext cx="792088" cy="28803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00" b="1" dirty="0" err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Fuel</a:t>
              </a:r>
              <a:endParaRPr lang="en-GB" sz="4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272BA2DB-636E-4F64-B574-9B7A99D247D1}"/>
                </a:ext>
              </a:extLst>
            </p:cNvPr>
            <p:cNvSpPr/>
            <p:nvPr/>
          </p:nvSpPr>
          <p:spPr>
            <a:xfrm>
              <a:off x="2267744" y="945947"/>
              <a:ext cx="792088" cy="28803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00" b="1" dirty="0" err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Helium</a:t>
              </a:r>
              <a:r>
                <a:rPr lang="it-IT" sz="200" b="1" dirty="0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gap</a:t>
              </a:r>
              <a:endParaRPr lang="en-GB" sz="2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3" name="Rettangolo 52">
              <a:extLst>
                <a:ext uri="{FF2B5EF4-FFF2-40B4-BE49-F238E27FC236}">
                  <a16:creationId xmlns:a16="http://schemas.microsoft.com/office/drawing/2014/main" id="{78A01CF3-C19F-47D9-8299-A5D8674B9F58}"/>
                </a:ext>
              </a:extLst>
            </p:cNvPr>
            <p:cNvSpPr/>
            <p:nvPr/>
          </p:nvSpPr>
          <p:spPr>
            <a:xfrm>
              <a:off x="1824575" y="4581128"/>
              <a:ext cx="360042" cy="9348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00"/>
            </a:p>
          </p:txBody>
        </p:sp>
        <p:sp>
          <p:nvSpPr>
            <p:cNvPr id="54" name="Rettangolo 53">
              <a:extLst>
                <a:ext uri="{FF2B5EF4-FFF2-40B4-BE49-F238E27FC236}">
                  <a16:creationId xmlns:a16="http://schemas.microsoft.com/office/drawing/2014/main" id="{ADF9AD02-69F0-4E58-AF44-7B60F4B3A007}"/>
                </a:ext>
              </a:extLst>
            </p:cNvPr>
            <p:cNvSpPr/>
            <p:nvPr/>
          </p:nvSpPr>
          <p:spPr>
            <a:xfrm>
              <a:off x="1839588" y="2217069"/>
              <a:ext cx="360042" cy="5638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00"/>
            </a:p>
          </p:txBody>
        </p:sp>
        <p:sp>
          <p:nvSpPr>
            <p:cNvPr id="55" name="Rettangolo 54">
              <a:extLst>
                <a:ext uri="{FF2B5EF4-FFF2-40B4-BE49-F238E27FC236}">
                  <a16:creationId xmlns:a16="http://schemas.microsoft.com/office/drawing/2014/main" id="{E658F250-B12A-4F88-B41C-9CD29EA73271}"/>
                </a:ext>
              </a:extLst>
            </p:cNvPr>
            <p:cNvSpPr/>
            <p:nvPr/>
          </p:nvSpPr>
          <p:spPr>
            <a:xfrm>
              <a:off x="1907702" y="2181675"/>
              <a:ext cx="291928" cy="5638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00"/>
            </a:p>
          </p:txBody>
        </p: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701D847-B119-1650-9D4F-6FD0FF01FB8A}"/>
              </a:ext>
            </a:extLst>
          </p:cNvPr>
          <p:cNvSpPr txBox="1"/>
          <p:nvPr/>
        </p:nvSpPr>
        <p:spPr>
          <a:xfrm>
            <a:off x="674366" y="530388"/>
            <a:ext cx="6089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Multi-scale </a:t>
            </a:r>
            <a:r>
              <a:rPr lang="it-IT" sz="2400" b="1" dirty="0" err="1"/>
              <a:t>modelling</a:t>
            </a:r>
            <a:r>
              <a:rPr lang="it-IT" sz="2400" b="1" dirty="0"/>
              <a:t> </a:t>
            </a:r>
            <a:r>
              <a:rPr lang="it-IT" sz="2400" b="1" dirty="0" err="1"/>
              <a:t>approach</a:t>
            </a:r>
            <a:r>
              <a:rPr lang="it-IT" sz="2400" b="1" dirty="0"/>
              <a:t>, </a:t>
            </a:r>
            <a:r>
              <a:rPr lang="it-IT" sz="2400" b="1" dirty="0" err="1"/>
              <a:t>requirements</a:t>
            </a:r>
            <a:endParaRPr lang="it-IT" sz="2400" b="1" dirty="0"/>
          </a:p>
        </p:txBody>
      </p:sp>
    </p:spTree>
    <p:extLst>
      <p:ext uri="{BB962C8B-B14F-4D97-AF65-F5344CB8AC3E}">
        <p14:creationId xmlns:p14="http://schemas.microsoft.com/office/powerpoint/2010/main" val="87445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E779E7D2-4CD4-4DF7-8055-800192B03F0D}"/>
              </a:ext>
            </a:extLst>
          </p:cNvPr>
          <p:cNvSpPr/>
          <p:nvPr/>
        </p:nvSpPr>
        <p:spPr>
          <a:xfrm>
            <a:off x="1225875" y="1400927"/>
            <a:ext cx="570788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dirty="0">
                <a:cs typeface="Segoe UI Light" panose="020B0502040204020203" pitchFamily="34" charset="0"/>
              </a:rPr>
              <a:t>Developed at Politecnico di Milano</a:t>
            </a:r>
          </a:p>
          <a:p>
            <a:pPr>
              <a:defRPr/>
            </a:pPr>
            <a:endParaRPr lang="en-GB" dirty="0">
              <a:cs typeface="Segoe UI Light" panose="020B0502040204020203" pitchFamily="34" charset="0"/>
            </a:endParaRPr>
          </a:p>
          <a:p>
            <a:pPr>
              <a:defRPr/>
            </a:pPr>
            <a:r>
              <a:rPr lang="en-GB" dirty="0">
                <a:cs typeface="Segoe UI Light" panose="020B0502040204020203" pitchFamily="34" charset="0"/>
              </a:rPr>
              <a:t>It is a </a:t>
            </a:r>
            <a:r>
              <a:rPr lang="en-GB" b="1" dirty="0">
                <a:cs typeface="Segoe UI Light" panose="020B0502040204020203" pitchFamily="34" charset="0"/>
              </a:rPr>
              <a:t>0D stand-alone code, designed to be included as a mechanistic fission gas behaviour module in existing fuel performance codes</a:t>
            </a:r>
          </a:p>
          <a:p>
            <a:pPr>
              <a:defRPr/>
            </a:pPr>
            <a:endParaRPr lang="en-GB" dirty="0">
              <a:cs typeface="Segoe UI Light" panose="020B0502040204020203" pitchFamily="34" charset="0"/>
            </a:endParaRPr>
          </a:p>
          <a:p>
            <a:pPr>
              <a:defRPr/>
            </a:pPr>
            <a:r>
              <a:rPr lang="en-GB" dirty="0">
                <a:cs typeface="Segoe UI Light" panose="020B0502040204020203" pitchFamily="34" charset="0"/>
              </a:rPr>
              <a:t>Constitutes the natural environment for the development, verification, and validation of fission gas behaviour models, and for the </a:t>
            </a:r>
            <a:r>
              <a:rPr lang="en-GB" b="1" dirty="0">
                <a:cs typeface="Segoe UI Light" panose="020B0502040204020203" pitchFamily="34" charset="0"/>
              </a:rPr>
              <a:t>simulation of separate-effect test experiments</a:t>
            </a:r>
          </a:p>
          <a:p>
            <a:pPr>
              <a:defRPr/>
            </a:pPr>
            <a:endParaRPr lang="en-GB" dirty="0">
              <a:cs typeface="Segoe UI Light" panose="020B0502040204020203" pitchFamily="34" charset="0"/>
            </a:endParaRPr>
          </a:p>
          <a:p>
            <a:pPr>
              <a:defRPr/>
            </a:pPr>
            <a:r>
              <a:rPr lang="en-GB" dirty="0">
                <a:cs typeface="Segoe UI Light" panose="020B0502040204020203" pitchFamily="34" charset="0"/>
              </a:rPr>
              <a:t>It can be </a:t>
            </a:r>
            <a:r>
              <a:rPr lang="en-GB" b="1" u="sng" dirty="0">
                <a:cs typeface="Segoe UI Light" panose="020B0502040204020203" pitchFamily="34" charset="0"/>
              </a:rPr>
              <a:t>included in existing </a:t>
            </a:r>
            <a:r>
              <a:rPr lang="en-GB" b="1" u="sng" dirty="0" err="1">
                <a:cs typeface="Segoe UI Light" panose="020B0502040204020203" pitchFamily="34" charset="0"/>
              </a:rPr>
              <a:t>multiphysics</a:t>
            </a:r>
            <a:r>
              <a:rPr lang="en-GB" b="1" u="sng" dirty="0">
                <a:cs typeface="Segoe UI Light" panose="020B0502040204020203" pitchFamily="34" charset="0"/>
              </a:rPr>
              <a:t> platforms and fuel performance codes as a module</a:t>
            </a:r>
            <a:r>
              <a:rPr lang="en-GB" b="1" dirty="0">
                <a:cs typeface="Segoe UI Light" panose="020B0502040204020203" pitchFamily="34" charset="0"/>
              </a:rPr>
              <a:t> (via simple interface) </a:t>
            </a:r>
            <a:r>
              <a:rPr lang="en-GB" dirty="0">
                <a:cs typeface="Segoe UI Light" panose="020B0502040204020203" pitchFamily="34" charset="0"/>
              </a:rPr>
              <a:t>to evaluate fission gas release and gaseous swelling or can be </a:t>
            </a:r>
            <a:r>
              <a:rPr lang="en-GB" b="1" u="sng" dirty="0">
                <a:cs typeface="Segoe UI Light" panose="020B0502040204020203" pitchFamily="34" charset="0"/>
              </a:rPr>
              <a:t>used as stand-alone</a:t>
            </a:r>
          </a:p>
          <a:p>
            <a:pPr>
              <a:defRPr/>
            </a:pPr>
            <a:endParaRPr lang="en-GB" dirty="0">
              <a:cs typeface="Segoe UI Light" panose="020B0502040204020203" pitchFamily="34" charset="0"/>
            </a:endParaRPr>
          </a:p>
          <a:p>
            <a:r>
              <a:rPr lang="en-GB" dirty="0">
                <a:cs typeface="Segoe UI Light" panose="020B0502040204020203" pitchFamily="34" charset="0"/>
              </a:rPr>
              <a:t>Available as open-source software (MIT license)</a:t>
            </a:r>
            <a:endParaRPr lang="en-GB" dirty="0">
              <a:cs typeface="Arial" panose="020B060402020202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701D847-B119-1650-9D4F-6FD0FF01FB8A}"/>
              </a:ext>
            </a:extLst>
          </p:cNvPr>
          <p:cNvSpPr txBox="1"/>
          <p:nvPr/>
        </p:nvSpPr>
        <p:spPr>
          <a:xfrm>
            <a:off x="674366" y="530388"/>
            <a:ext cx="6089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Multi-scale </a:t>
            </a:r>
            <a:r>
              <a:rPr lang="it-IT" sz="2400" b="1" dirty="0" err="1"/>
              <a:t>modelling</a:t>
            </a:r>
            <a:r>
              <a:rPr lang="it-IT" sz="2400" b="1" dirty="0"/>
              <a:t> </a:t>
            </a:r>
            <a:r>
              <a:rPr lang="it-IT" sz="2400" b="1" dirty="0" err="1"/>
              <a:t>approach</a:t>
            </a:r>
            <a:r>
              <a:rPr lang="it-IT" sz="2400" b="1" dirty="0"/>
              <a:t>, </a:t>
            </a:r>
            <a:r>
              <a:rPr lang="it-IT" sz="2400" b="1" dirty="0" err="1"/>
              <a:t>requirements</a:t>
            </a:r>
            <a:endParaRPr lang="it-IT" sz="2400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4524E11-0267-814E-B26B-0A782B9190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7" t="31613" r="16565" b="33262"/>
          <a:stretch/>
        </p:blipFill>
        <p:spPr>
          <a:xfrm>
            <a:off x="7176120" y="908720"/>
            <a:ext cx="2802638" cy="1077938"/>
          </a:xfrm>
          <a:prstGeom prst="rect">
            <a:avLst/>
          </a:prstGeom>
        </p:spPr>
      </p:pic>
      <p:pic>
        <p:nvPicPr>
          <p:cNvPr id="8" name="Picture 46" descr="9506004C">
            <a:extLst>
              <a:ext uri="{FF2B5EF4-FFF2-40B4-BE49-F238E27FC236}">
                <a16:creationId xmlns:a16="http://schemas.microsoft.com/office/drawing/2014/main" id="{7BF9E0B6-99E2-C5ED-E307-5A390ACE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949" y="2930618"/>
            <a:ext cx="2802638" cy="280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9">
            <a:extLst>
              <a:ext uri="{FF2B5EF4-FFF2-40B4-BE49-F238E27FC236}">
                <a16:creationId xmlns:a16="http://schemas.microsoft.com/office/drawing/2014/main" id="{533EFDED-5504-42B7-5CEF-D70AEF797B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75" y="6393443"/>
            <a:ext cx="1469555" cy="35055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7C97362-8464-4692-273B-F6729AB2B3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6417" y="908720"/>
            <a:ext cx="1197454" cy="107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99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/>
          <p:cNvPicPr>
            <a:picLocks/>
          </p:cNvPicPr>
          <p:nvPr/>
        </p:nvPicPr>
        <p:blipFill rotWithShape="1">
          <a:blip r:embed="rId2"/>
          <a:srcRect l="27471"/>
          <a:stretch/>
        </p:blipFill>
        <p:spPr>
          <a:xfrm>
            <a:off x="7824372" y="4545124"/>
            <a:ext cx="1620000" cy="1620000"/>
          </a:xfrm>
          <a:prstGeom prst="rect">
            <a:avLst/>
          </a:prstGeom>
        </p:spPr>
      </p:pic>
      <p:pic>
        <p:nvPicPr>
          <p:cNvPr id="53" name="Immagine 43" descr="9811015F.TIF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553" y="1196752"/>
            <a:ext cx="1620000" cy="16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46" descr="9506004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372" y="1196752"/>
            <a:ext cx="1620000" cy="16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39" descr="9811016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372" y="2870938"/>
            <a:ext cx="1620000" cy="16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18" descr="sem_burst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29"/>
          <a:stretch>
            <a:fillRect/>
          </a:stretch>
        </p:blipFill>
        <p:spPr bwMode="auto">
          <a:xfrm>
            <a:off x="2750553" y="4545124"/>
            <a:ext cx="1620000" cy="16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49" descr="9803011D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553" y="2860082"/>
            <a:ext cx="1620000" cy="1641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9" name="Connettore 2 32"/>
          <p:cNvCxnSpPr>
            <a:cxnSpLocks noChangeShapeType="1"/>
            <a:stCxn id="80" idx="1"/>
            <a:endCxn id="73" idx="3"/>
          </p:cNvCxnSpPr>
          <p:nvPr/>
        </p:nvCxnSpPr>
        <p:spPr bwMode="auto">
          <a:xfrm flipH="1">
            <a:off x="5006235" y="2585922"/>
            <a:ext cx="307694" cy="36698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0" name="Text Box 6"/>
          <p:cNvSpPr txBox="1">
            <a:spLocks noChangeArrowheads="1"/>
          </p:cNvSpPr>
          <p:nvPr/>
        </p:nvSpPr>
        <p:spPr bwMode="auto">
          <a:xfrm>
            <a:off x="4492229" y="2485462"/>
            <a:ext cx="869156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40000"/>
              </a:spcBef>
              <a:spcAft>
                <a:spcPts val="600"/>
              </a:spcAft>
              <a:buClr>
                <a:srgbClr val="FF6600"/>
              </a:buClr>
              <a:buChar char="•"/>
              <a:tabLst>
                <a:tab pos="2247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rgbClr val="FF6600"/>
              </a:buClr>
              <a:buFont typeface="Times New Roman" panose="02020603050405020304" pitchFamily="18" charset="0"/>
              <a:buChar char="–"/>
              <a:tabLst>
                <a:tab pos="2247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rgbClr val="FF6600"/>
              </a:buClr>
              <a:buChar char="•"/>
              <a:tabLst>
                <a:tab pos="2247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rgbClr val="FF6600"/>
              </a:buClr>
              <a:buFont typeface="Times New Roman" panose="02020603050405020304" pitchFamily="18" charset="0"/>
              <a:buChar char="–"/>
              <a:tabLst>
                <a:tab pos="2247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rgbClr val="FF6600"/>
              </a:buClr>
              <a:buChar char="•"/>
              <a:tabLst>
                <a:tab pos="2247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FF6600"/>
              </a:buClr>
              <a:buChar char="•"/>
              <a:tabLst>
                <a:tab pos="2247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FF6600"/>
              </a:buClr>
              <a:buChar char="•"/>
              <a:tabLst>
                <a:tab pos="2247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FF6600"/>
              </a:buClr>
              <a:buChar char="•"/>
              <a:tabLst>
                <a:tab pos="2247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FF6600"/>
              </a:buClr>
              <a:buChar char="•"/>
              <a:tabLst>
                <a:tab pos="2247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ts val="450"/>
              </a:spcBef>
              <a:spcAft>
                <a:spcPct val="0"/>
              </a:spcAft>
              <a:buClrTx/>
              <a:buNone/>
            </a:pPr>
            <a:r>
              <a:rPr lang="en-US" altLang="en-US" sz="1050" b="1" dirty="0">
                <a:solidFill>
                  <a:srgbClr val="00B0F0"/>
                </a:solidFill>
              </a:rPr>
              <a:t>Diffusion</a:t>
            </a:r>
          </a:p>
        </p:txBody>
      </p:sp>
      <p:sp>
        <p:nvSpPr>
          <p:cNvPr id="62" name="Text Box 6"/>
          <p:cNvSpPr txBox="1">
            <a:spLocks noChangeArrowheads="1"/>
          </p:cNvSpPr>
          <p:nvPr/>
        </p:nvSpPr>
        <p:spPr bwMode="auto">
          <a:xfrm>
            <a:off x="6378776" y="2858454"/>
            <a:ext cx="675085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40000"/>
              </a:spcBef>
              <a:spcAft>
                <a:spcPts val="600"/>
              </a:spcAft>
              <a:buClr>
                <a:srgbClr val="FF6600"/>
              </a:buClr>
              <a:buChar char="•"/>
              <a:tabLst>
                <a:tab pos="2247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rgbClr val="FF6600"/>
              </a:buClr>
              <a:buFont typeface="Times New Roman" panose="02020603050405020304" pitchFamily="18" charset="0"/>
              <a:buChar char="–"/>
              <a:tabLst>
                <a:tab pos="2247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rgbClr val="FF6600"/>
              </a:buClr>
              <a:buChar char="•"/>
              <a:tabLst>
                <a:tab pos="2247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rgbClr val="FF6600"/>
              </a:buClr>
              <a:buFont typeface="Times New Roman" panose="02020603050405020304" pitchFamily="18" charset="0"/>
              <a:buChar char="–"/>
              <a:tabLst>
                <a:tab pos="2247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rgbClr val="FF6600"/>
              </a:buClr>
              <a:buChar char="•"/>
              <a:tabLst>
                <a:tab pos="2247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FF6600"/>
              </a:buClr>
              <a:buChar char="•"/>
              <a:tabLst>
                <a:tab pos="2247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FF6600"/>
              </a:buClr>
              <a:buChar char="•"/>
              <a:tabLst>
                <a:tab pos="2247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FF6600"/>
              </a:buClr>
              <a:buChar char="•"/>
              <a:tabLst>
                <a:tab pos="2247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FF6600"/>
              </a:buClr>
              <a:buChar char="•"/>
              <a:tabLst>
                <a:tab pos="2247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ts val="450"/>
              </a:spcBef>
              <a:spcAft>
                <a:spcPct val="0"/>
              </a:spcAft>
              <a:buClrTx/>
              <a:buNone/>
            </a:pPr>
            <a:r>
              <a:rPr lang="en-US" altLang="en-US" sz="900" b="1" dirty="0">
                <a:solidFill>
                  <a:srgbClr val="00B0F0"/>
                </a:solidFill>
              </a:rPr>
              <a:t>Re-solution</a:t>
            </a:r>
          </a:p>
        </p:txBody>
      </p:sp>
      <p:sp>
        <p:nvSpPr>
          <p:cNvPr id="63" name="Text Box 6"/>
          <p:cNvSpPr txBox="1">
            <a:spLocks noChangeArrowheads="1"/>
          </p:cNvSpPr>
          <p:nvPr/>
        </p:nvSpPr>
        <p:spPr bwMode="auto">
          <a:xfrm>
            <a:off x="6894414" y="2485462"/>
            <a:ext cx="641747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40000"/>
              </a:spcBef>
              <a:spcAft>
                <a:spcPts val="600"/>
              </a:spcAft>
              <a:buClr>
                <a:srgbClr val="FF6600"/>
              </a:buClr>
              <a:buChar char="•"/>
              <a:tabLst>
                <a:tab pos="2247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rgbClr val="FF6600"/>
              </a:buClr>
              <a:buFont typeface="Times New Roman" panose="02020603050405020304" pitchFamily="18" charset="0"/>
              <a:buChar char="–"/>
              <a:tabLst>
                <a:tab pos="2247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rgbClr val="FF6600"/>
              </a:buClr>
              <a:buChar char="•"/>
              <a:tabLst>
                <a:tab pos="2247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rgbClr val="FF6600"/>
              </a:buClr>
              <a:buFont typeface="Times New Roman" panose="02020603050405020304" pitchFamily="18" charset="0"/>
              <a:buChar char="–"/>
              <a:tabLst>
                <a:tab pos="2247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rgbClr val="FF6600"/>
              </a:buClr>
              <a:buChar char="•"/>
              <a:tabLst>
                <a:tab pos="2247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FF6600"/>
              </a:buClr>
              <a:buChar char="•"/>
              <a:tabLst>
                <a:tab pos="2247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FF6600"/>
              </a:buClr>
              <a:buChar char="•"/>
              <a:tabLst>
                <a:tab pos="2247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FF6600"/>
              </a:buClr>
              <a:buChar char="•"/>
              <a:tabLst>
                <a:tab pos="2247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FF6600"/>
              </a:buClr>
              <a:buChar char="•"/>
              <a:tabLst>
                <a:tab pos="2247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ts val="450"/>
              </a:spcBef>
              <a:spcAft>
                <a:spcPct val="0"/>
              </a:spcAft>
              <a:buClrTx/>
              <a:buNone/>
            </a:pPr>
            <a:r>
              <a:rPr lang="en-US" altLang="en-US" sz="900" b="1" dirty="0">
                <a:solidFill>
                  <a:srgbClr val="00B0F0"/>
                </a:solidFill>
              </a:rPr>
              <a:t>Trapping</a:t>
            </a:r>
          </a:p>
        </p:txBody>
      </p:sp>
      <p:cxnSp>
        <p:nvCxnSpPr>
          <p:cNvPr id="66" name="Connettore 2 22"/>
          <p:cNvCxnSpPr>
            <a:cxnSpLocks noChangeShapeType="1"/>
            <a:stCxn id="69" idx="2"/>
            <a:endCxn id="80" idx="0"/>
          </p:cNvCxnSpPr>
          <p:nvPr/>
        </p:nvCxnSpPr>
        <p:spPr bwMode="auto">
          <a:xfrm>
            <a:off x="6096001" y="2198733"/>
            <a:ext cx="765" cy="13327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Connettore 2 104"/>
          <p:cNvCxnSpPr>
            <a:cxnSpLocks noChangeShapeType="1"/>
            <a:stCxn id="80" idx="3"/>
            <a:endCxn id="79" idx="1"/>
          </p:cNvCxnSpPr>
          <p:nvPr/>
        </p:nvCxnSpPr>
        <p:spPr bwMode="auto">
          <a:xfrm>
            <a:off x="6879601" y="2585921"/>
            <a:ext cx="307696" cy="438796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9" name="Text Box 6"/>
          <p:cNvSpPr txBox="1">
            <a:spLocks noChangeArrowheads="1"/>
          </p:cNvSpPr>
          <p:nvPr/>
        </p:nvSpPr>
        <p:spPr bwMode="auto">
          <a:xfrm>
            <a:off x="4583906" y="1898650"/>
            <a:ext cx="3024188" cy="300082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ts val="450"/>
              </a:spcBef>
              <a:defRPr/>
            </a:pPr>
            <a:r>
              <a:rPr lang="en-US" altLang="en-US" sz="1350" dirty="0"/>
              <a:t>Generation of fission gases (</a:t>
            </a:r>
            <a:r>
              <a:rPr lang="en-US" altLang="en-US" sz="1350" dirty="0" err="1"/>
              <a:t>Xe</a:t>
            </a:r>
            <a:r>
              <a:rPr lang="en-US" altLang="en-US" sz="1350" dirty="0"/>
              <a:t>, Kr)</a:t>
            </a:r>
          </a:p>
        </p:txBody>
      </p:sp>
      <p:cxnSp>
        <p:nvCxnSpPr>
          <p:cNvPr id="70" name="Connettore 2 22"/>
          <p:cNvCxnSpPr>
            <a:cxnSpLocks noChangeShapeType="1"/>
            <a:stCxn id="71" idx="2"/>
            <a:endCxn id="69" idx="0"/>
          </p:cNvCxnSpPr>
          <p:nvPr/>
        </p:nvCxnSpPr>
        <p:spPr bwMode="auto">
          <a:xfrm flipH="1">
            <a:off x="6096000" y="1622964"/>
            <a:ext cx="2" cy="2756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" name="Text Box 6"/>
          <p:cNvSpPr txBox="1">
            <a:spLocks noChangeArrowheads="1"/>
          </p:cNvSpPr>
          <p:nvPr/>
        </p:nvSpPr>
        <p:spPr bwMode="auto">
          <a:xfrm>
            <a:off x="5313166" y="1322881"/>
            <a:ext cx="1565672" cy="300082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ts val="450"/>
              </a:spcBef>
              <a:defRPr/>
            </a:pPr>
            <a:r>
              <a:rPr lang="en-US" altLang="en-US" sz="1350"/>
              <a:t>Fission reactions</a:t>
            </a:r>
          </a:p>
        </p:txBody>
      </p:sp>
      <p:cxnSp>
        <p:nvCxnSpPr>
          <p:cNvPr id="74" name="Connettore 2 32"/>
          <p:cNvCxnSpPr>
            <a:cxnSpLocks noChangeShapeType="1"/>
            <a:stCxn id="73" idx="3"/>
            <a:endCxn id="87" idx="0"/>
          </p:cNvCxnSpPr>
          <p:nvPr/>
        </p:nvCxnSpPr>
        <p:spPr bwMode="auto">
          <a:xfrm>
            <a:off x="5006235" y="2952903"/>
            <a:ext cx="1088576" cy="34990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7" name="Text Box 6"/>
          <p:cNvSpPr txBox="1">
            <a:spLocks noChangeArrowheads="1"/>
          </p:cNvSpPr>
          <p:nvPr/>
        </p:nvSpPr>
        <p:spPr bwMode="auto">
          <a:xfrm>
            <a:off x="7635605" y="3461050"/>
            <a:ext cx="1414800" cy="507831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ts val="450"/>
              </a:spcBef>
              <a:defRPr/>
            </a:pPr>
            <a:r>
              <a:rPr lang="en-US" altLang="en-US" sz="1350"/>
              <a:t>Intra-granular bubble swelling</a:t>
            </a:r>
          </a:p>
        </p:txBody>
      </p:sp>
      <p:sp>
        <p:nvSpPr>
          <p:cNvPr id="73" name="Text Box 6"/>
          <p:cNvSpPr txBox="1">
            <a:spLocks noChangeArrowheads="1"/>
          </p:cNvSpPr>
          <p:nvPr/>
        </p:nvSpPr>
        <p:spPr bwMode="auto">
          <a:xfrm>
            <a:off x="3233395" y="2666927"/>
            <a:ext cx="1772840" cy="571951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ts val="450"/>
              </a:spcBef>
              <a:defRPr/>
            </a:pPr>
            <a:r>
              <a:rPr lang="en-US" altLang="en-US" sz="1350" dirty="0"/>
              <a:t>Inter-granular gas</a:t>
            </a:r>
          </a:p>
          <a:p>
            <a:pPr algn="ctr">
              <a:spcBef>
                <a:spcPts val="450"/>
              </a:spcBef>
              <a:defRPr/>
            </a:pPr>
            <a:r>
              <a:rPr lang="en-US" altLang="en-US" sz="1350" dirty="0"/>
              <a:t>(lenticular bubbles)</a:t>
            </a:r>
          </a:p>
        </p:txBody>
      </p:sp>
      <p:sp>
        <p:nvSpPr>
          <p:cNvPr id="79" name="Text Box 6"/>
          <p:cNvSpPr txBox="1">
            <a:spLocks noChangeArrowheads="1"/>
          </p:cNvSpPr>
          <p:nvPr/>
        </p:nvSpPr>
        <p:spPr bwMode="auto">
          <a:xfrm>
            <a:off x="7187297" y="2666927"/>
            <a:ext cx="2311082" cy="715581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defRPr/>
            </a:pPr>
            <a:r>
              <a:rPr lang="en-US" altLang="en-US" sz="1350" dirty="0"/>
              <a:t>Intra-granular gas</a:t>
            </a:r>
          </a:p>
          <a:p>
            <a:pPr algn="ctr">
              <a:defRPr/>
            </a:pPr>
            <a:r>
              <a:rPr lang="en-US" altLang="en-US" sz="1350" dirty="0"/>
              <a:t>(</a:t>
            </a:r>
            <a:r>
              <a:rPr lang="en-US" altLang="en-US" sz="1350" dirty="0">
                <a:solidFill>
                  <a:srgbClr val="00B0F0"/>
                </a:solidFill>
              </a:rPr>
              <a:t>small &amp; coarsened bubbles</a:t>
            </a:r>
            <a:r>
              <a:rPr lang="en-US" altLang="en-US" sz="1350" dirty="0"/>
              <a:t>)</a:t>
            </a:r>
          </a:p>
        </p:txBody>
      </p:sp>
      <p:sp>
        <p:nvSpPr>
          <p:cNvPr id="80" name="Text Box 6"/>
          <p:cNvSpPr txBox="1">
            <a:spLocks noChangeArrowheads="1"/>
          </p:cNvSpPr>
          <p:nvPr/>
        </p:nvSpPr>
        <p:spPr bwMode="auto">
          <a:xfrm>
            <a:off x="5313929" y="2332006"/>
            <a:ext cx="1565672" cy="507831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ts val="450"/>
              </a:spcBef>
              <a:defRPr/>
            </a:pPr>
            <a:r>
              <a:rPr lang="en-US" altLang="en-US" sz="1350" dirty="0"/>
              <a:t>Intra-granular gas (single atoms)</a:t>
            </a:r>
          </a:p>
        </p:txBody>
      </p:sp>
      <p:sp>
        <p:nvSpPr>
          <p:cNvPr id="87" name="Text Box 6"/>
          <p:cNvSpPr txBox="1">
            <a:spLocks noChangeArrowheads="1"/>
          </p:cNvSpPr>
          <p:nvPr/>
        </p:nvSpPr>
        <p:spPr bwMode="auto">
          <a:xfrm>
            <a:off x="5057181" y="3302808"/>
            <a:ext cx="2075260" cy="4782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27000" tIns="27000" rIns="27000" bIns="35100">
            <a:spAutoFit/>
          </a:bodyPr>
          <a:lstStyle>
            <a:lvl1pPr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defRPr/>
            </a:pPr>
            <a:r>
              <a:rPr lang="en-US" altLang="en-US" sz="1350" dirty="0"/>
              <a:t>Grain-boundary saturation and/or </a:t>
            </a:r>
            <a:r>
              <a:rPr lang="en-US" altLang="en-US" sz="1350" b="1" dirty="0">
                <a:solidFill>
                  <a:srgbClr val="FF0000"/>
                </a:solidFill>
              </a:rPr>
              <a:t>micro-cracking</a:t>
            </a:r>
          </a:p>
        </p:txBody>
      </p:sp>
      <p:sp>
        <p:nvSpPr>
          <p:cNvPr id="88" name="Text Box 6"/>
          <p:cNvSpPr txBox="1">
            <a:spLocks noChangeArrowheads="1"/>
          </p:cNvSpPr>
          <p:nvPr/>
        </p:nvSpPr>
        <p:spPr bwMode="auto">
          <a:xfrm>
            <a:off x="5320904" y="3827823"/>
            <a:ext cx="1547813" cy="507831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defRPr/>
            </a:pPr>
            <a:r>
              <a:rPr lang="en-US" altLang="en-US" sz="1350"/>
              <a:t>Fission</a:t>
            </a:r>
          </a:p>
          <a:p>
            <a:pPr algn="ctr">
              <a:defRPr/>
            </a:pPr>
            <a:r>
              <a:rPr lang="en-US" altLang="en-US" sz="1350"/>
              <a:t>gas release</a:t>
            </a:r>
          </a:p>
        </p:txBody>
      </p:sp>
      <p:pic>
        <p:nvPicPr>
          <p:cNvPr id="42" name="Picture 19">
            <a:extLst>
              <a:ext uri="{FF2B5EF4-FFF2-40B4-BE49-F238E27FC236}">
                <a16:creationId xmlns:a16="http://schemas.microsoft.com/office/drawing/2014/main" id="{12BE4F68-A653-4389-A013-2B5CDD017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463" y="4547192"/>
            <a:ext cx="1620000" cy="161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 Box 6">
            <a:extLst>
              <a:ext uri="{FF2B5EF4-FFF2-40B4-BE49-F238E27FC236}">
                <a16:creationId xmlns:a16="http://schemas.microsoft.com/office/drawing/2014/main" id="{AF994BA7-56D5-48F2-93BD-54CCCD028D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1822" y="3461050"/>
            <a:ext cx="1414463" cy="507831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ts val="450"/>
              </a:spcBef>
              <a:defRPr/>
            </a:pPr>
            <a:r>
              <a:rPr lang="en-US" altLang="en-US" sz="1350" dirty="0"/>
              <a:t>Inter-granular bubble swelling</a:t>
            </a:r>
          </a:p>
        </p:txBody>
      </p:sp>
      <p:sp>
        <p:nvSpPr>
          <p:cNvPr id="90" name="Text Box 6">
            <a:extLst>
              <a:ext uri="{FF2B5EF4-FFF2-40B4-BE49-F238E27FC236}">
                <a16:creationId xmlns:a16="http://schemas.microsoft.com/office/drawing/2014/main" id="{A232D8D2-B140-40B5-89F3-19D0B6F55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0904" y="5517054"/>
            <a:ext cx="1547813" cy="507831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479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defRPr/>
            </a:pPr>
            <a:r>
              <a:rPr lang="en-US" altLang="en-US" sz="1350" dirty="0"/>
              <a:t>High burnup structure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1D38593-7D31-9D9F-51E2-9E8D68622126}"/>
              </a:ext>
            </a:extLst>
          </p:cNvPr>
          <p:cNvSpPr txBox="1"/>
          <p:nvPr/>
        </p:nvSpPr>
        <p:spPr>
          <a:xfrm>
            <a:off x="674366" y="530388"/>
            <a:ext cx="4785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The SCIANTIX code, </a:t>
            </a:r>
            <a:r>
              <a:rPr lang="it-IT" sz="2400" b="1" dirty="0" err="1"/>
              <a:t>physical</a:t>
            </a:r>
            <a:r>
              <a:rPr lang="it-IT" sz="2400" b="1" dirty="0"/>
              <a:t> </a:t>
            </a:r>
            <a:r>
              <a:rPr lang="it-IT" sz="2400" b="1" dirty="0" err="1"/>
              <a:t>aspects</a:t>
            </a:r>
            <a:endParaRPr lang="it-IT" sz="2400" b="1" dirty="0"/>
          </a:p>
        </p:txBody>
      </p:sp>
    </p:spTree>
    <p:extLst>
      <p:ext uri="{BB962C8B-B14F-4D97-AF65-F5344CB8AC3E}">
        <p14:creationId xmlns:p14="http://schemas.microsoft.com/office/powerpoint/2010/main" val="3876226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13"/>
          <p:cNvSpPr/>
          <p:nvPr/>
        </p:nvSpPr>
        <p:spPr>
          <a:xfrm>
            <a:off x="8887872" y="169115"/>
            <a:ext cx="3131999" cy="9233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it-IT" b="1" dirty="0">
                <a:ea typeface="Times New Roman" panose="02020603050405020304" pitchFamily="18" charset="0"/>
                <a:cs typeface="Segoe UI Light" panose="020B0502040204020203" pitchFamily="34" charset="0"/>
              </a:rPr>
              <a:t>State of the Art. </a:t>
            </a:r>
            <a:r>
              <a:rPr lang="it-IT" dirty="0" err="1">
                <a:ea typeface="Times New Roman" panose="02020603050405020304" pitchFamily="18" charset="0"/>
                <a:cs typeface="Segoe UI Light" panose="020B0502040204020203" pitchFamily="34" charset="0"/>
              </a:rPr>
              <a:t>Correlations</a:t>
            </a:r>
            <a:r>
              <a:rPr lang="it-IT" dirty="0">
                <a:ea typeface="Times New Roman" panose="02020603050405020304" pitchFamily="18" charset="0"/>
                <a:cs typeface="Segoe UI Light" panose="020B0502040204020203" pitchFamily="34" charset="0"/>
              </a:rPr>
              <a:t> for </a:t>
            </a:r>
            <a:r>
              <a:rPr lang="it-IT" dirty="0" err="1">
                <a:ea typeface="Times New Roman" panose="02020603050405020304" pitchFamily="18" charset="0"/>
                <a:cs typeface="Segoe UI Light" panose="020B0502040204020203" pitchFamily="34" charset="0"/>
              </a:rPr>
              <a:t>bubble</a:t>
            </a:r>
            <a:r>
              <a:rPr lang="it-IT" dirty="0">
                <a:ea typeface="Times New Roman" panose="02020603050405020304" pitchFamily="18" charset="0"/>
                <a:cs typeface="Segoe UI Light" panose="020B0502040204020203" pitchFamily="34" charset="0"/>
              </a:rPr>
              <a:t> </a:t>
            </a:r>
            <a:r>
              <a:rPr lang="it-IT" dirty="0" err="1">
                <a:ea typeface="Times New Roman" panose="02020603050405020304" pitchFamily="18" charset="0"/>
                <a:cs typeface="Segoe UI Light" panose="020B0502040204020203" pitchFamily="34" charset="0"/>
              </a:rPr>
              <a:t>radius</a:t>
            </a:r>
            <a:r>
              <a:rPr lang="it-IT" dirty="0">
                <a:ea typeface="Times New Roman" panose="02020603050405020304" pitchFamily="18" charset="0"/>
                <a:cs typeface="Segoe UI Light" panose="020B0502040204020203" pitchFamily="34" charset="0"/>
              </a:rPr>
              <a:t> and </a:t>
            </a:r>
            <a:r>
              <a:rPr lang="it-IT" dirty="0" err="1">
                <a:ea typeface="Times New Roman" panose="02020603050405020304" pitchFamily="18" charset="0"/>
                <a:cs typeface="Segoe UI Light" panose="020B0502040204020203" pitchFamily="34" charset="0"/>
              </a:rPr>
              <a:t>bubble</a:t>
            </a:r>
            <a:r>
              <a:rPr lang="it-IT" dirty="0">
                <a:ea typeface="Times New Roman" panose="02020603050405020304" pitchFamily="18" charset="0"/>
                <a:cs typeface="Segoe UI Light" panose="020B0502040204020203" pitchFamily="34" charset="0"/>
              </a:rPr>
              <a:t> concentration, f(T)</a:t>
            </a: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A8EC21AB-55C9-4B4A-9914-1800E882AEA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3" y="1497398"/>
            <a:ext cx="2301211" cy="2264180"/>
          </a:xfrm>
          <a:prstGeom prst="rect">
            <a:avLst/>
          </a:prstGeom>
          <a:ln w="12700">
            <a:noFill/>
          </a:ln>
        </p:spPr>
      </p:pic>
      <p:sp>
        <p:nvSpPr>
          <p:cNvPr id="41" name="Rettangolo 40">
            <a:extLst>
              <a:ext uri="{FF2B5EF4-FFF2-40B4-BE49-F238E27FC236}">
                <a16:creationId xmlns:a16="http://schemas.microsoft.com/office/drawing/2014/main" id="{750FFFF7-E374-48DF-B0DC-C038FC8B9C1A}"/>
              </a:ext>
            </a:extLst>
          </p:cNvPr>
          <p:cNvSpPr/>
          <p:nvPr/>
        </p:nvSpPr>
        <p:spPr>
          <a:xfrm>
            <a:off x="2058928" y="3761579"/>
            <a:ext cx="1740798" cy="276999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Baker, J. Nucl. Mater., 1977</a:t>
            </a:r>
          </a:p>
        </p:txBody>
      </p: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1733DC71-02B0-455E-878A-339598F1A7B7}"/>
              </a:ext>
            </a:extLst>
          </p:cNvPr>
          <p:cNvGrpSpPr/>
          <p:nvPr/>
        </p:nvGrpSpPr>
        <p:grpSpPr>
          <a:xfrm>
            <a:off x="2058929" y="4193590"/>
            <a:ext cx="8313733" cy="2182079"/>
            <a:chOff x="14534533" y="27782321"/>
            <a:chExt cx="8313733" cy="2182079"/>
          </a:xfrm>
        </p:grpSpPr>
        <p:pic>
          <p:nvPicPr>
            <p:cNvPr id="45" name="Immagine 44">
              <a:extLst>
                <a:ext uri="{FF2B5EF4-FFF2-40B4-BE49-F238E27FC236}">
                  <a16:creationId xmlns:a16="http://schemas.microsoft.com/office/drawing/2014/main" id="{C1AA1CF1-9F85-4A0F-8C48-14725D3DE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17736926" y="24579929"/>
              <a:ext cx="1908947" cy="8313732"/>
            </a:xfrm>
            <a:prstGeom prst="rect">
              <a:avLst/>
            </a:prstGeom>
            <a:ln>
              <a:noFill/>
            </a:ln>
          </p:spPr>
        </p:pic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EB5A31F3-FF39-4580-BAC6-0BCE013E029D}"/>
                </a:ext>
              </a:extLst>
            </p:cNvPr>
            <p:cNvSpPr/>
            <p:nvPr/>
          </p:nvSpPr>
          <p:spPr>
            <a:xfrm>
              <a:off x="14534533" y="29687401"/>
              <a:ext cx="2202719" cy="276999"/>
            </a:xfrm>
            <a:prstGeom prst="rect">
              <a:avLst/>
            </a:prstGeom>
            <a:ln>
              <a:noFill/>
            </a:ln>
          </p:spPr>
          <p:txBody>
            <a:bodyPr wrap="none" lIns="0">
              <a:spAutoFit/>
            </a:bodyPr>
            <a:lstStyle/>
            <a:p>
              <a:r>
                <a:rPr lang="en-US" sz="12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Govers et al., J. Nucl. Mater., 2012</a:t>
              </a:r>
            </a:p>
          </p:txBody>
        </p:sp>
        <p:sp>
          <p:nvSpPr>
            <p:cNvPr id="47" name="Rettangolo 46">
              <a:extLst>
                <a:ext uri="{FF2B5EF4-FFF2-40B4-BE49-F238E27FC236}">
                  <a16:creationId xmlns:a16="http://schemas.microsoft.com/office/drawing/2014/main" id="{AD5EDE5C-C61A-42EA-886E-9691A8EC8F2D}"/>
                </a:ext>
              </a:extLst>
            </p:cNvPr>
            <p:cNvSpPr/>
            <p:nvPr/>
          </p:nvSpPr>
          <p:spPr>
            <a:xfrm>
              <a:off x="16445735" y="29307560"/>
              <a:ext cx="626133" cy="369332"/>
            </a:xfrm>
            <a:prstGeom prst="rect">
              <a:avLst/>
            </a:prstGeom>
            <a:ln>
              <a:noFill/>
            </a:ln>
          </p:spPr>
          <p:txBody>
            <a:bodyPr wrap="none" lIns="0">
              <a:spAutoFit/>
            </a:bodyPr>
            <a:lstStyle/>
            <a:p>
              <a:r>
                <a:rPr lang="en-US" b="1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0.1 ps</a:t>
              </a:r>
            </a:p>
          </p:txBody>
        </p:sp>
        <p:sp>
          <p:nvSpPr>
            <p:cNvPr id="48" name="Rettangolo 47">
              <a:extLst>
                <a:ext uri="{FF2B5EF4-FFF2-40B4-BE49-F238E27FC236}">
                  <a16:creationId xmlns:a16="http://schemas.microsoft.com/office/drawing/2014/main" id="{8FCA09E6-8A82-4E93-825B-3BB728D23354}"/>
                </a:ext>
              </a:extLst>
            </p:cNvPr>
            <p:cNvSpPr/>
            <p:nvPr/>
          </p:nvSpPr>
          <p:spPr>
            <a:xfrm>
              <a:off x="19339665" y="29307560"/>
              <a:ext cx="664606" cy="369332"/>
            </a:xfrm>
            <a:prstGeom prst="rect">
              <a:avLst/>
            </a:prstGeom>
            <a:ln>
              <a:noFill/>
            </a:ln>
          </p:spPr>
          <p:txBody>
            <a:bodyPr wrap="none" lIns="0">
              <a:spAutoFit/>
            </a:bodyPr>
            <a:lstStyle/>
            <a:p>
              <a:r>
                <a:rPr lang="en-US" b="1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0.5 ps</a:t>
              </a:r>
            </a:p>
          </p:txBody>
        </p:sp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845601A1-E9A5-4660-A111-9A6542C8FCF4}"/>
                </a:ext>
              </a:extLst>
            </p:cNvPr>
            <p:cNvSpPr/>
            <p:nvPr/>
          </p:nvSpPr>
          <p:spPr>
            <a:xfrm>
              <a:off x="22220530" y="29307560"/>
              <a:ext cx="627736" cy="369332"/>
            </a:xfrm>
            <a:prstGeom prst="rect">
              <a:avLst/>
            </a:prstGeom>
            <a:ln>
              <a:noFill/>
            </a:ln>
          </p:spPr>
          <p:txBody>
            <a:bodyPr wrap="none" lIns="0">
              <a:spAutoFit/>
            </a:bodyPr>
            <a:lstStyle/>
            <a:p>
              <a:r>
                <a:rPr lang="en-US" b="1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1.0 ps</a:t>
              </a:r>
            </a:p>
          </p:txBody>
        </p:sp>
        <p:sp>
          <p:nvSpPr>
            <p:cNvPr id="50" name="Rettangolo 49">
              <a:extLst>
                <a:ext uri="{FF2B5EF4-FFF2-40B4-BE49-F238E27FC236}">
                  <a16:creationId xmlns:a16="http://schemas.microsoft.com/office/drawing/2014/main" id="{AD553F24-1D83-48FD-8355-99468BF3AEF9}"/>
                </a:ext>
              </a:extLst>
            </p:cNvPr>
            <p:cNvSpPr/>
            <p:nvPr/>
          </p:nvSpPr>
          <p:spPr>
            <a:xfrm>
              <a:off x="14617949" y="27807987"/>
              <a:ext cx="587661" cy="369332"/>
            </a:xfrm>
            <a:prstGeom prst="rect">
              <a:avLst/>
            </a:prstGeom>
            <a:ln>
              <a:noFill/>
            </a:ln>
          </p:spPr>
          <p:txBody>
            <a:bodyPr wrap="none" lIns="0">
              <a:spAutoFit/>
            </a:bodyPr>
            <a:lstStyle/>
            <a:p>
              <a:r>
                <a:rPr lang="en-US" b="1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2 nm</a:t>
              </a:r>
            </a:p>
          </p:txBody>
        </p:sp>
      </p:grpSp>
      <p:sp>
        <p:nvSpPr>
          <p:cNvPr id="51" name="Rettangolo 50">
            <a:extLst>
              <a:ext uri="{FF2B5EF4-FFF2-40B4-BE49-F238E27FC236}">
                <a16:creationId xmlns:a16="http://schemas.microsoft.com/office/drawing/2014/main" id="{34821BAD-75F3-4785-B32F-826B2F581AB8}"/>
              </a:ext>
            </a:extLst>
          </p:cNvPr>
          <p:cNvSpPr/>
          <p:nvPr/>
        </p:nvSpPr>
        <p:spPr>
          <a:xfrm>
            <a:off x="4895854" y="1386642"/>
            <a:ext cx="487255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dirty="0">
                <a:cs typeface="Segoe UI Light" panose="020B0502040204020203" pitchFamily="34" charset="0"/>
              </a:rPr>
              <a:t>Lower length-scale information available</a:t>
            </a:r>
          </a:p>
          <a:p>
            <a:pPr marL="285750" indent="-285750">
              <a:buFontTx/>
              <a:buChar char="-"/>
              <a:defRPr/>
            </a:pPr>
            <a:r>
              <a:rPr lang="en-GB" b="1" dirty="0">
                <a:cs typeface="Segoe UI Light" panose="020B0502040204020203" pitchFamily="34" charset="0"/>
              </a:rPr>
              <a:t>Bubble nucleation</a:t>
            </a:r>
            <a:r>
              <a:rPr lang="en-GB" dirty="0">
                <a:cs typeface="Segoe UI Light" panose="020B0502040204020203" pitchFamily="34" charset="0"/>
              </a:rPr>
              <a:t> appears to be driven by fission fragments</a:t>
            </a:r>
          </a:p>
          <a:p>
            <a:pPr marL="285750" indent="-285750">
              <a:buFontTx/>
              <a:buChar char="-"/>
              <a:defRPr/>
            </a:pPr>
            <a:r>
              <a:rPr lang="en-GB" b="1" dirty="0">
                <a:cs typeface="Segoe UI Light" panose="020B0502040204020203" pitchFamily="34" charset="0"/>
              </a:rPr>
              <a:t>Bubble re-solution </a:t>
            </a:r>
            <a:r>
              <a:rPr lang="en-GB" dirty="0">
                <a:cs typeface="Segoe UI Light" panose="020B0502040204020203" pitchFamily="34" charset="0"/>
              </a:rPr>
              <a:t>appears to be (mainly) </a:t>
            </a:r>
            <a:r>
              <a:rPr lang="en-GB" i="1" dirty="0">
                <a:cs typeface="Segoe UI Light" panose="020B0502040204020203" pitchFamily="34" charset="0"/>
              </a:rPr>
              <a:t>heterogeneous</a:t>
            </a:r>
            <a:r>
              <a:rPr lang="en-GB" dirty="0">
                <a:cs typeface="Segoe UI Light" panose="020B0502040204020203" pitchFamily="34" charset="0"/>
              </a:rPr>
              <a:t> and again driven by fission fragments</a:t>
            </a:r>
            <a:endParaRPr lang="en-GB" b="1" dirty="0">
              <a:cs typeface="Segoe UI Light" panose="020B0502040204020203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D865B52-FB87-7E66-EFFD-56E1C679EC24}"/>
              </a:ext>
            </a:extLst>
          </p:cNvPr>
          <p:cNvSpPr txBox="1"/>
          <p:nvPr/>
        </p:nvSpPr>
        <p:spPr>
          <a:xfrm>
            <a:off x="674366" y="530388"/>
            <a:ext cx="41971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Applicative </a:t>
            </a:r>
            <a:r>
              <a:rPr lang="it-IT" sz="2400" b="1" dirty="0" err="1"/>
              <a:t>modelling</a:t>
            </a:r>
            <a:r>
              <a:rPr lang="it-IT" sz="2400" b="1" dirty="0"/>
              <a:t> </a:t>
            </a:r>
            <a:r>
              <a:rPr lang="it-IT" sz="2400" b="1" dirty="0" err="1"/>
              <a:t>example</a:t>
            </a:r>
            <a:endParaRPr lang="it-IT" sz="2400" b="1" dirty="0"/>
          </a:p>
          <a:p>
            <a:r>
              <a:rPr lang="it-IT" sz="2400" b="1" dirty="0"/>
              <a:t>Intra-granular </a:t>
            </a:r>
            <a:r>
              <a:rPr lang="it-IT" sz="2400" b="1" dirty="0" err="1"/>
              <a:t>bubble</a:t>
            </a:r>
            <a:r>
              <a:rPr lang="it-IT" sz="2400" b="1" dirty="0"/>
              <a:t> </a:t>
            </a:r>
            <a:r>
              <a:rPr lang="it-IT" sz="2400" b="1" dirty="0" err="1"/>
              <a:t>evolution</a:t>
            </a:r>
            <a:endParaRPr lang="it-IT" sz="2400" b="1" dirty="0"/>
          </a:p>
        </p:txBody>
      </p:sp>
    </p:spTree>
    <p:extLst>
      <p:ext uri="{BB962C8B-B14F-4D97-AF65-F5344CB8AC3E}">
        <p14:creationId xmlns:p14="http://schemas.microsoft.com/office/powerpoint/2010/main" val="2091010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/>
          <p:cNvSpPr/>
          <p:nvPr/>
        </p:nvSpPr>
        <p:spPr>
          <a:xfrm>
            <a:off x="1526799" y="1790823"/>
            <a:ext cx="3978632" cy="369331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it-IT" b="1" dirty="0" err="1">
                <a:ea typeface="Times New Roman" panose="02020603050405020304" pitchFamily="18" charset="0"/>
                <a:cs typeface="Segoe UI Light" panose="020B0502040204020203" pitchFamily="34" charset="0"/>
              </a:rPr>
              <a:t>Physically-based</a:t>
            </a:r>
            <a:r>
              <a:rPr lang="it-IT" b="1" dirty="0">
                <a:ea typeface="Times New Roman" panose="02020603050405020304" pitchFamily="18" charset="0"/>
                <a:cs typeface="Segoe UI Light" panose="020B0502040204020203" pitchFamily="34" charset="0"/>
              </a:rPr>
              <a:t> </a:t>
            </a:r>
            <a:r>
              <a:rPr lang="it-IT" dirty="0">
                <a:ea typeface="Times New Roman" panose="02020603050405020304" pitchFamily="18" charset="0"/>
                <a:cs typeface="Segoe UI Light" panose="020B0502040204020203" pitchFamily="34" charset="0"/>
              </a:rPr>
              <a:t>single-</a:t>
            </a:r>
            <a:r>
              <a:rPr lang="it-IT" dirty="0" err="1">
                <a:ea typeface="Times New Roman" panose="02020603050405020304" pitchFamily="18" charset="0"/>
                <a:cs typeface="Segoe UI Light" panose="020B0502040204020203" pitchFamily="34" charset="0"/>
              </a:rPr>
              <a:t>size</a:t>
            </a:r>
            <a:r>
              <a:rPr lang="it-IT" dirty="0">
                <a:ea typeface="Times New Roman" panose="02020603050405020304" pitchFamily="18" charset="0"/>
                <a:cs typeface="Segoe UI Light" panose="020B0502040204020203" pitchFamily="34" charset="0"/>
              </a:rPr>
              <a:t> model </a:t>
            </a:r>
            <a:r>
              <a:rPr lang="it-IT" dirty="0" err="1">
                <a:ea typeface="Times New Roman" panose="02020603050405020304" pitchFamily="18" charset="0"/>
                <a:cs typeface="Segoe UI Light" panose="020B0502040204020203" pitchFamily="34" charset="0"/>
              </a:rPr>
              <a:t>derived</a:t>
            </a:r>
            <a:r>
              <a:rPr lang="it-IT" b="1" dirty="0">
                <a:ea typeface="Times New Roman" panose="02020603050405020304" pitchFamily="18" charset="0"/>
                <a:cs typeface="Segoe UI Light" panose="020B0502040204020203" pitchFamily="34" charset="0"/>
              </a:rPr>
              <a:t> from cluster </a:t>
            </a:r>
            <a:r>
              <a:rPr lang="it-IT" b="1" dirty="0" err="1">
                <a:ea typeface="Times New Roman" panose="02020603050405020304" pitchFamily="18" charset="0"/>
                <a:cs typeface="Segoe UI Light" panose="020B0502040204020203" pitchFamily="34" charset="0"/>
              </a:rPr>
              <a:t>dynamics</a:t>
            </a:r>
            <a:endParaRPr lang="it-IT" b="1" dirty="0">
              <a:ea typeface="Times New Roman" panose="02020603050405020304" pitchFamily="18" charset="0"/>
              <a:cs typeface="Segoe UI Light" panose="020B0502040204020203" pitchFamily="34" charset="0"/>
            </a:endParaRPr>
          </a:p>
          <a:p>
            <a:r>
              <a:rPr lang="it-IT" b="1" dirty="0" err="1">
                <a:ea typeface="Times New Roman" panose="02020603050405020304" pitchFamily="18" charset="0"/>
                <a:cs typeface="Segoe UI Light" panose="020B0502040204020203" pitchFamily="34" charset="0"/>
              </a:rPr>
              <a:t>Fokker</a:t>
            </a:r>
            <a:r>
              <a:rPr lang="it-IT" b="1" dirty="0">
                <a:ea typeface="Times New Roman" panose="02020603050405020304" pitchFamily="18" charset="0"/>
                <a:cs typeface="Segoe UI Light" panose="020B0502040204020203" pitchFamily="34" charset="0"/>
              </a:rPr>
              <a:t>-Planck </a:t>
            </a:r>
            <a:r>
              <a:rPr lang="it-IT" b="1" dirty="0" err="1">
                <a:ea typeface="Times New Roman" panose="02020603050405020304" pitchFamily="18" charset="0"/>
                <a:cs typeface="Segoe UI Light" panose="020B0502040204020203" pitchFamily="34" charset="0"/>
              </a:rPr>
              <a:t>expansion</a:t>
            </a:r>
            <a:r>
              <a:rPr lang="it-IT" b="1" dirty="0">
                <a:ea typeface="Times New Roman" panose="02020603050405020304" pitchFamily="18" charset="0"/>
                <a:cs typeface="Segoe UI Light" panose="020B0502040204020203" pitchFamily="34" charset="0"/>
              </a:rPr>
              <a:t> in the phase </a:t>
            </a:r>
            <a:r>
              <a:rPr lang="it-IT" b="1" dirty="0" err="1">
                <a:ea typeface="Times New Roman" panose="02020603050405020304" pitchFamily="18" charset="0"/>
                <a:cs typeface="Segoe UI Light" panose="020B0502040204020203" pitchFamily="34" charset="0"/>
              </a:rPr>
              <a:t>space</a:t>
            </a:r>
            <a:r>
              <a:rPr lang="it-IT" b="1" dirty="0">
                <a:ea typeface="Times New Roman" panose="02020603050405020304" pitchFamily="18" charset="0"/>
                <a:cs typeface="Segoe UI Light" panose="020B0502040204020203" pitchFamily="34" charset="0"/>
              </a:rPr>
              <a:t>,</a:t>
            </a:r>
            <a:r>
              <a:rPr lang="en-GB" dirty="0">
                <a:ea typeface="Times New Roman" panose="02020603050405020304" pitchFamily="18" charset="0"/>
                <a:cs typeface="Segoe UI Light" panose="020B0502040204020203" pitchFamily="34" charset="0"/>
              </a:rPr>
              <a:t> at order zero</a:t>
            </a:r>
          </a:p>
          <a:p>
            <a:endParaRPr lang="en-GB" b="1" dirty="0">
              <a:ea typeface="Times New Roman" panose="02020603050405020304" pitchFamily="18" charset="0"/>
              <a:cs typeface="Segoe UI Light" panose="020B0502040204020203" pitchFamily="34" charset="0"/>
            </a:endParaRPr>
          </a:p>
          <a:p>
            <a:r>
              <a:rPr lang="en-GB" dirty="0">
                <a:ea typeface="Times New Roman" panose="02020603050405020304" pitchFamily="18" charset="0"/>
                <a:cs typeface="Segoe UI Light" panose="020B0502040204020203" pitchFamily="34" charset="0"/>
              </a:rPr>
              <a:t>Assumption of first moment expansion implies single-size model and is valid for peaked distributions (confirmed from LLS)</a:t>
            </a:r>
          </a:p>
          <a:p>
            <a:endParaRPr lang="en-GB" dirty="0">
              <a:ea typeface="Times New Roman" panose="02020603050405020304" pitchFamily="18" charset="0"/>
              <a:cs typeface="Segoe UI Light" panose="020B0502040204020203" pitchFamily="34" charset="0"/>
            </a:endParaRPr>
          </a:p>
          <a:p>
            <a:r>
              <a:rPr lang="en-GB" dirty="0">
                <a:ea typeface="Times New Roman" panose="02020603050405020304" pitchFamily="18" charset="0"/>
                <a:cs typeface="Segoe UI Light" panose="020B0502040204020203" pitchFamily="34" charset="0"/>
              </a:rPr>
              <a:t>All clusters with size </a:t>
            </a:r>
            <a:r>
              <a:rPr lang="en-GB" i="1" dirty="0">
                <a:ea typeface="Times New Roman" panose="02020603050405020304" pitchFamily="18" charset="0"/>
                <a:cs typeface="Segoe UI Light" panose="020B0502040204020203" pitchFamily="34" charset="0"/>
              </a:rPr>
              <a:t>n</a:t>
            </a:r>
            <a:r>
              <a:rPr lang="en-GB" dirty="0">
                <a:ea typeface="Times New Roman" panose="02020603050405020304" pitchFamily="18" charset="0"/>
                <a:cs typeface="Segoe UI Light" panose="020B0502040204020203" pitchFamily="34" charset="0"/>
              </a:rPr>
              <a:t> &gt; 2 are considered immobile and counted as bubbles</a:t>
            </a:r>
          </a:p>
          <a:p>
            <a:endParaRPr lang="it-IT" dirty="0">
              <a:ea typeface="Times New Roman" panose="02020603050405020304" pitchFamily="18" charset="0"/>
              <a:cs typeface="Segoe UI Light" panose="020B0502040204020203" pitchFamily="34" charset="0"/>
            </a:endParaRPr>
          </a:p>
        </p:txBody>
      </p:sp>
      <p:sp>
        <p:nvSpPr>
          <p:cNvPr id="17" name="Gallone 7">
            <a:extLst>
              <a:ext uri="{FF2B5EF4-FFF2-40B4-BE49-F238E27FC236}">
                <a16:creationId xmlns:a16="http://schemas.microsoft.com/office/drawing/2014/main" id="{28AB550A-23A6-4A2E-BA2A-A8C1BEE1F640}"/>
              </a:ext>
            </a:extLst>
          </p:cNvPr>
          <p:cNvSpPr/>
          <p:nvPr/>
        </p:nvSpPr>
        <p:spPr>
          <a:xfrm>
            <a:off x="6531239" y="4387028"/>
            <a:ext cx="288000" cy="504000"/>
          </a:xfrm>
          <a:prstGeom prst="chevro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B0A57491-355E-471B-A762-E5D164D75500}"/>
              </a:ext>
            </a:extLst>
          </p:cNvPr>
          <p:cNvGrpSpPr/>
          <p:nvPr/>
        </p:nvGrpSpPr>
        <p:grpSpPr>
          <a:xfrm>
            <a:off x="6433233" y="446159"/>
            <a:ext cx="3123638" cy="3302920"/>
            <a:chOff x="541279" y="1797390"/>
            <a:chExt cx="3465386" cy="3664282"/>
          </a:xfrm>
        </p:grpSpPr>
        <p:cxnSp>
          <p:nvCxnSpPr>
            <p:cNvPr id="22" name="Connettore 2 21">
              <a:extLst>
                <a:ext uri="{FF2B5EF4-FFF2-40B4-BE49-F238E27FC236}">
                  <a16:creationId xmlns:a16="http://schemas.microsoft.com/office/drawing/2014/main" id="{098D4F4F-3CBC-4B85-9B73-048AA5E049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1355" y="4731029"/>
              <a:ext cx="502705" cy="73064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e 22">
              <a:extLst>
                <a:ext uri="{FF2B5EF4-FFF2-40B4-BE49-F238E27FC236}">
                  <a16:creationId xmlns:a16="http://schemas.microsoft.com/office/drawing/2014/main" id="{3CA1D248-4249-46F2-AA37-06D4A8AB687C}"/>
                </a:ext>
              </a:extLst>
            </p:cNvPr>
            <p:cNvSpPr/>
            <p:nvPr/>
          </p:nvSpPr>
          <p:spPr>
            <a:xfrm>
              <a:off x="1683343" y="4352468"/>
              <a:ext cx="256216" cy="27679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e 23">
              <a:extLst>
                <a:ext uri="{FF2B5EF4-FFF2-40B4-BE49-F238E27FC236}">
                  <a16:creationId xmlns:a16="http://schemas.microsoft.com/office/drawing/2014/main" id="{40BC2DFC-F5FD-4E52-BFDC-5919FDA85A09}"/>
                </a:ext>
              </a:extLst>
            </p:cNvPr>
            <p:cNvSpPr/>
            <p:nvPr/>
          </p:nvSpPr>
          <p:spPr>
            <a:xfrm>
              <a:off x="1825803" y="3228610"/>
              <a:ext cx="256216" cy="27679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A9148256-EC4B-4FAA-B8F6-5F21F26E88E3}"/>
                </a:ext>
              </a:extLst>
            </p:cNvPr>
            <p:cNvSpPr/>
            <p:nvPr/>
          </p:nvSpPr>
          <p:spPr>
            <a:xfrm>
              <a:off x="1555235" y="3228610"/>
              <a:ext cx="256216" cy="27679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3C614326-8380-42FD-83E0-B5D43CDD9929}"/>
                </a:ext>
              </a:extLst>
            </p:cNvPr>
            <p:cNvSpPr/>
            <p:nvPr/>
          </p:nvSpPr>
          <p:spPr>
            <a:xfrm>
              <a:off x="1811451" y="1797390"/>
              <a:ext cx="256216" cy="27679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BBFB3E4E-9CD4-4AED-9BFC-E2E5DD29C8C2}"/>
                </a:ext>
              </a:extLst>
            </p:cNvPr>
            <p:cNvSpPr/>
            <p:nvPr/>
          </p:nvSpPr>
          <p:spPr>
            <a:xfrm>
              <a:off x="1555235" y="1797390"/>
              <a:ext cx="256216" cy="27679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BCCDE5DF-902C-4184-B9AC-83E1E54037FD}"/>
                </a:ext>
              </a:extLst>
            </p:cNvPr>
            <p:cNvSpPr/>
            <p:nvPr/>
          </p:nvSpPr>
          <p:spPr>
            <a:xfrm>
              <a:off x="1683343" y="2047332"/>
              <a:ext cx="256216" cy="27679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B04FED00-F111-48C7-97B1-88F74A11B2E4}"/>
                </a:ext>
              </a:extLst>
            </p:cNvPr>
            <p:cNvGrpSpPr/>
            <p:nvPr/>
          </p:nvGrpSpPr>
          <p:grpSpPr>
            <a:xfrm>
              <a:off x="541279" y="3421334"/>
              <a:ext cx="1278346" cy="1207927"/>
              <a:chOff x="1211803" y="2432477"/>
              <a:chExt cx="1040903" cy="694681"/>
            </a:xfrm>
          </p:grpSpPr>
          <p:sp>
            <p:nvSpPr>
              <p:cNvPr id="38" name="Arco 37">
                <a:extLst>
                  <a:ext uri="{FF2B5EF4-FFF2-40B4-BE49-F238E27FC236}">
                    <a16:creationId xmlns:a16="http://schemas.microsoft.com/office/drawing/2014/main" id="{0ED6D4C1-17DB-4E76-AF23-5A62366A4742}"/>
                  </a:ext>
                </a:extLst>
              </p:cNvPr>
              <p:cNvSpPr/>
              <p:nvPr/>
            </p:nvSpPr>
            <p:spPr>
              <a:xfrm>
                <a:off x="1211803" y="2432477"/>
                <a:ext cx="1034247" cy="694681"/>
              </a:xfrm>
              <a:prstGeom prst="arc">
                <a:avLst>
                  <a:gd name="adj1" fmla="val 5304994"/>
                  <a:gd name="adj2" fmla="val 16324294"/>
                </a:avLst>
              </a:prstGeom>
              <a:ln w="19050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Arco 38">
                <a:extLst>
                  <a:ext uri="{FF2B5EF4-FFF2-40B4-BE49-F238E27FC236}">
                    <a16:creationId xmlns:a16="http://schemas.microsoft.com/office/drawing/2014/main" id="{E87E14B4-5F59-4903-BDAD-5248C90843FE}"/>
                  </a:ext>
                </a:extLst>
              </p:cNvPr>
              <p:cNvSpPr/>
              <p:nvPr/>
            </p:nvSpPr>
            <p:spPr>
              <a:xfrm>
                <a:off x="1331650" y="2432477"/>
                <a:ext cx="921056" cy="590369"/>
              </a:xfrm>
              <a:prstGeom prst="arc">
                <a:avLst>
                  <a:gd name="adj1" fmla="val 5272236"/>
                  <a:gd name="adj2" fmla="val 15774233"/>
                </a:avLst>
              </a:prstGeom>
              <a:ln w="19050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Arco 29">
              <a:extLst>
                <a:ext uri="{FF2B5EF4-FFF2-40B4-BE49-F238E27FC236}">
                  <a16:creationId xmlns:a16="http://schemas.microsoft.com/office/drawing/2014/main" id="{CCB1CE1B-F016-4F27-BF5D-F2366DA3C3FF}"/>
                </a:ext>
              </a:extLst>
            </p:cNvPr>
            <p:cNvSpPr/>
            <p:nvPr/>
          </p:nvSpPr>
          <p:spPr>
            <a:xfrm rot="10800000">
              <a:off x="1375341" y="2015736"/>
              <a:ext cx="2631324" cy="2743086"/>
            </a:xfrm>
            <a:prstGeom prst="arc">
              <a:avLst>
                <a:gd name="adj1" fmla="val 5644422"/>
                <a:gd name="adj2" fmla="val 16324294"/>
              </a:avLst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co 30">
              <a:extLst>
                <a:ext uri="{FF2B5EF4-FFF2-40B4-BE49-F238E27FC236}">
                  <a16:creationId xmlns:a16="http://schemas.microsoft.com/office/drawing/2014/main" id="{976184B8-BD75-41E5-8D84-A0B4672622B1}"/>
                </a:ext>
              </a:extLst>
            </p:cNvPr>
            <p:cNvSpPr/>
            <p:nvPr/>
          </p:nvSpPr>
          <p:spPr>
            <a:xfrm rot="10800000">
              <a:off x="1720815" y="2015735"/>
              <a:ext cx="2102147" cy="2570090"/>
            </a:xfrm>
            <a:prstGeom prst="arc">
              <a:avLst>
                <a:gd name="adj1" fmla="val 5198518"/>
                <a:gd name="adj2" fmla="val 16580336"/>
              </a:avLst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Arco 31">
              <a:extLst>
                <a:ext uri="{FF2B5EF4-FFF2-40B4-BE49-F238E27FC236}">
                  <a16:creationId xmlns:a16="http://schemas.microsoft.com/office/drawing/2014/main" id="{1A057A18-2E60-44D5-A97E-05955B26ECD6}"/>
                </a:ext>
              </a:extLst>
            </p:cNvPr>
            <p:cNvSpPr/>
            <p:nvPr/>
          </p:nvSpPr>
          <p:spPr>
            <a:xfrm rot="10800000">
              <a:off x="1639929" y="2015735"/>
              <a:ext cx="2102145" cy="2397091"/>
            </a:xfrm>
            <a:prstGeom prst="arc">
              <a:avLst>
                <a:gd name="adj1" fmla="val 5590705"/>
                <a:gd name="adj2" fmla="val 16372143"/>
              </a:avLst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E7356E57-3916-4339-804C-4BE49D929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3340" y="3684898"/>
              <a:ext cx="0" cy="529176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2 33">
              <a:extLst>
                <a:ext uri="{FF2B5EF4-FFF2-40B4-BE49-F238E27FC236}">
                  <a16:creationId xmlns:a16="http://schemas.microsoft.com/office/drawing/2014/main" id="{07350D9E-2C9D-4A51-82C5-43160AF6E4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20473" y="2413871"/>
              <a:ext cx="0" cy="591446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igura a mano libera: forma 34">
              <a:extLst>
                <a:ext uri="{FF2B5EF4-FFF2-40B4-BE49-F238E27FC236}">
                  <a16:creationId xmlns:a16="http://schemas.microsoft.com/office/drawing/2014/main" id="{E99A4EF3-153E-4FFF-A73D-92AAEEC33EFC}"/>
                </a:ext>
              </a:extLst>
            </p:cNvPr>
            <p:cNvSpPr/>
            <p:nvPr/>
          </p:nvSpPr>
          <p:spPr>
            <a:xfrm>
              <a:off x="2047678" y="3347905"/>
              <a:ext cx="686269" cy="889660"/>
            </a:xfrm>
            <a:custGeom>
              <a:avLst/>
              <a:gdLst>
                <a:gd name="connsiteX0" fmla="*/ 162560 w 558800"/>
                <a:gd name="connsiteY0" fmla="*/ 0 h 670560"/>
                <a:gd name="connsiteX1" fmla="*/ 558800 w 558800"/>
                <a:gd name="connsiteY1" fmla="*/ 182880 h 670560"/>
                <a:gd name="connsiteX2" fmla="*/ 162560 w 558800"/>
                <a:gd name="connsiteY2" fmla="*/ 325120 h 670560"/>
                <a:gd name="connsiteX3" fmla="*/ 0 w 558800"/>
                <a:gd name="connsiteY3" fmla="*/ 670560 h 670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800" h="670560">
                  <a:moveTo>
                    <a:pt x="162560" y="0"/>
                  </a:moveTo>
                  <a:cubicBezTo>
                    <a:pt x="360680" y="64346"/>
                    <a:pt x="558800" y="128693"/>
                    <a:pt x="558800" y="182880"/>
                  </a:cubicBezTo>
                  <a:cubicBezTo>
                    <a:pt x="558800" y="237067"/>
                    <a:pt x="255693" y="243840"/>
                    <a:pt x="162560" y="325120"/>
                  </a:cubicBezTo>
                  <a:cubicBezTo>
                    <a:pt x="69427" y="406400"/>
                    <a:pt x="66040" y="638387"/>
                    <a:pt x="0" y="67056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igura a mano libera: forma 35">
              <a:extLst>
                <a:ext uri="{FF2B5EF4-FFF2-40B4-BE49-F238E27FC236}">
                  <a16:creationId xmlns:a16="http://schemas.microsoft.com/office/drawing/2014/main" id="{44415997-464C-46CF-A741-4361E875586B}"/>
                </a:ext>
              </a:extLst>
            </p:cNvPr>
            <p:cNvSpPr/>
            <p:nvPr/>
          </p:nvSpPr>
          <p:spPr>
            <a:xfrm>
              <a:off x="2214047" y="3347904"/>
              <a:ext cx="864493" cy="931224"/>
            </a:xfrm>
            <a:custGeom>
              <a:avLst/>
              <a:gdLst>
                <a:gd name="connsiteX0" fmla="*/ 25400 w 682753"/>
                <a:gd name="connsiteY0" fmla="*/ 0 h 639233"/>
                <a:gd name="connsiteX1" fmla="*/ 681567 w 682753"/>
                <a:gd name="connsiteY1" fmla="*/ 152400 h 639233"/>
                <a:gd name="connsiteX2" fmla="*/ 182034 w 682753"/>
                <a:gd name="connsiteY2" fmla="*/ 355600 h 639233"/>
                <a:gd name="connsiteX3" fmla="*/ 0 w 682753"/>
                <a:gd name="connsiteY3" fmla="*/ 639233 h 639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2753" h="639233">
                  <a:moveTo>
                    <a:pt x="25400" y="0"/>
                  </a:moveTo>
                  <a:cubicBezTo>
                    <a:pt x="340430" y="46566"/>
                    <a:pt x="655461" y="93133"/>
                    <a:pt x="681567" y="152400"/>
                  </a:cubicBezTo>
                  <a:cubicBezTo>
                    <a:pt x="707673" y="211667"/>
                    <a:pt x="295629" y="274461"/>
                    <a:pt x="182034" y="355600"/>
                  </a:cubicBezTo>
                  <a:cubicBezTo>
                    <a:pt x="68439" y="436739"/>
                    <a:pt x="34219" y="537986"/>
                    <a:pt x="0" y="639233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Connettore 2 36">
              <a:extLst>
                <a:ext uri="{FF2B5EF4-FFF2-40B4-BE49-F238E27FC236}">
                  <a16:creationId xmlns:a16="http://schemas.microsoft.com/office/drawing/2014/main" id="{BCFF16FD-616B-490A-99B3-91936A954ADE}"/>
                </a:ext>
              </a:extLst>
            </p:cNvPr>
            <p:cNvCxnSpPr>
              <a:cxnSpLocks/>
            </p:cNvCxnSpPr>
            <p:nvPr/>
          </p:nvCxnSpPr>
          <p:spPr>
            <a:xfrm rot="6360000" flipV="1">
              <a:off x="1960981" y="4754039"/>
              <a:ext cx="502705" cy="73064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3EBAF36E-DC1D-451A-95F1-2A6B4A8E5324}"/>
                  </a:ext>
                </a:extLst>
              </p:cNvPr>
              <p:cNvSpPr/>
              <p:nvPr/>
            </p:nvSpPr>
            <p:spPr>
              <a:xfrm>
                <a:off x="7080380" y="4329841"/>
                <a:ext cx="1662635" cy="6183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3EBAF36E-DC1D-451A-95F1-2A6B4A8E53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0380" y="4329841"/>
                <a:ext cx="1662635" cy="618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1300AA01-576B-4412-96FA-3A1CA28D869B}"/>
                  </a:ext>
                </a:extLst>
              </p:cNvPr>
              <p:cNvSpPr/>
              <p:nvPr/>
            </p:nvSpPr>
            <p:spPr>
              <a:xfrm>
                <a:off x="7064269" y="5077477"/>
                <a:ext cx="1911484" cy="6183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</a:rPr>
                            <m:t>d</m:t>
                          </m:r>
                          <m:acc>
                            <m:accPr>
                              <m:chr m:val="̅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sub>
                      </m:sSub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̅"/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1300AA01-576B-4412-96FA-3A1CA28D86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4269" y="5077477"/>
                <a:ext cx="1911484" cy="6183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ttangolo 4">
                <a:extLst>
                  <a:ext uri="{FF2B5EF4-FFF2-40B4-BE49-F238E27FC236}">
                    <a16:creationId xmlns:a16="http://schemas.microsoft.com/office/drawing/2014/main" id="{0EDA90BC-C96F-452C-A307-C42C4212431A}"/>
                  </a:ext>
                </a:extLst>
              </p:cNvPr>
              <p:cNvSpPr/>
              <p:nvPr/>
            </p:nvSpPr>
            <p:spPr>
              <a:xfrm>
                <a:off x="7062756" y="5825113"/>
                <a:ext cx="1546384" cy="6204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</a:rPr>
                            <m:t>dVar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]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it-IT" i="1">
                          <a:latin typeface="Cambria Math" panose="02040503050406030204" pitchFamily="18" charset="0"/>
                        </a:rPr>
                        <m:t>=…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5" name="Rettangolo 4">
                <a:extLst>
                  <a:ext uri="{FF2B5EF4-FFF2-40B4-BE49-F238E27FC236}">
                    <a16:creationId xmlns:a16="http://schemas.microsoft.com/office/drawing/2014/main" id="{0EDA90BC-C96F-452C-A307-C42C421243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756" y="5825113"/>
                <a:ext cx="1546384" cy="6204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sellaDiTesto 1">
            <a:extLst>
              <a:ext uri="{FF2B5EF4-FFF2-40B4-BE49-F238E27FC236}">
                <a16:creationId xmlns:a16="http://schemas.microsoft.com/office/drawing/2014/main" id="{9DF61379-5E51-8150-9AB7-CF4F9F92B4ED}"/>
              </a:ext>
            </a:extLst>
          </p:cNvPr>
          <p:cNvSpPr txBox="1"/>
          <p:nvPr/>
        </p:nvSpPr>
        <p:spPr>
          <a:xfrm>
            <a:off x="674366" y="530388"/>
            <a:ext cx="41971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Applicative </a:t>
            </a:r>
            <a:r>
              <a:rPr lang="it-IT" sz="2400" b="1" dirty="0" err="1"/>
              <a:t>modelling</a:t>
            </a:r>
            <a:r>
              <a:rPr lang="it-IT" sz="2400" b="1" dirty="0"/>
              <a:t> </a:t>
            </a:r>
            <a:r>
              <a:rPr lang="it-IT" sz="2400" b="1" dirty="0" err="1"/>
              <a:t>example</a:t>
            </a:r>
            <a:endParaRPr lang="it-IT" sz="2400" b="1" dirty="0"/>
          </a:p>
          <a:p>
            <a:r>
              <a:rPr lang="it-IT" sz="2400" b="1" dirty="0"/>
              <a:t>Intra-granular </a:t>
            </a:r>
            <a:r>
              <a:rPr lang="it-IT" sz="2400" b="1" dirty="0" err="1"/>
              <a:t>bubble</a:t>
            </a:r>
            <a:r>
              <a:rPr lang="it-IT" sz="2400" b="1" dirty="0"/>
              <a:t> </a:t>
            </a:r>
            <a:r>
              <a:rPr lang="it-IT" sz="2400" b="1" dirty="0" err="1"/>
              <a:t>evolution</a:t>
            </a:r>
            <a:endParaRPr lang="it-IT" sz="2400" b="1" dirty="0"/>
          </a:p>
        </p:txBody>
      </p:sp>
    </p:spTree>
    <p:extLst>
      <p:ext uri="{BB962C8B-B14F-4D97-AF65-F5344CB8AC3E}">
        <p14:creationId xmlns:p14="http://schemas.microsoft.com/office/powerpoint/2010/main" val="277156510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3971</TotalTime>
  <Words>1374</Words>
  <Application>Microsoft Office PowerPoint</Application>
  <PresentationFormat>Widescreen</PresentationFormat>
  <Paragraphs>233</Paragraphs>
  <Slides>29</Slides>
  <Notes>4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9" baseType="lpstr">
      <vt:lpstr>Arial</vt:lpstr>
      <vt:lpstr>Calibri</vt:lpstr>
      <vt:lpstr>Calibri </vt:lpstr>
      <vt:lpstr>Calibri Light</vt:lpstr>
      <vt:lpstr>Cambria Math</vt:lpstr>
      <vt:lpstr>Helvetica</vt:lpstr>
      <vt:lpstr>Segoe UI Light</vt:lpstr>
      <vt:lpstr>Wingdings</vt:lpstr>
      <vt:lpstr>Tema di Office</vt:lpstr>
      <vt:lpstr>Equation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Davide Pizzocri</dc:creator>
  <cp:lastModifiedBy>Davide Pizzocri</cp:lastModifiedBy>
  <cp:revision>12</cp:revision>
  <dcterms:created xsi:type="dcterms:W3CDTF">2024-04-02T07:01:20Z</dcterms:created>
  <dcterms:modified xsi:type="dcterms:W3CDTF">2024-05-15T16:22:18Z</dcterms:modified>
</cp:coreProperties>
</file>